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2"/>
  </p:notesMasterIdLst>
  <p:sldIdLst>
    <p:sldId id="293" r:id="rId2"/>
    <p:sldId id="257" r:id="rId3"/>
    <p:sldId id="258" r:id="rId4"/>
    <p:sldId id="259" r:id="rId5"/>
    <p:sldId id="260" r:id="rId6"/>
    <p:sldId id="261" r:id="rId7"/>
    <p:sldId id="343" r:id="rId8"/>
    <p:sldId id="262" r:id="rId9"/>
    <p:sldId id="304" r:id="rId10"/>
    <p:sldId id="344" r:id="rId11"/>
    <p:sldId id="345" r:id="rId12"/>
    <p:sldId id="346" r:id="rId13"/>
    <p:sldId id="347" r:id="rId14"/>
    <p:sldId id="348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283" r:id="rId26"/>
    <p:sldId id="263" r:id="rId27"/>
    <p:sldId id="264" r:id="rId28"/>
    <p:sldId id="265" r:id="rId29"/>
    <p:sldId id="266" r:id="rId30"/>
    <p:sldId id="267" r:id="rId31"/>
    <p:sldId id="268" r:id="rId32"/>
    <p:sldId id="269" r:id="rId33"/>
    <p:sldId id="270" r:id="rId34"/>
    <p:sldId id="271" r:id="rId35"/>
    <p:sldId id="272" r:id="rId36"/>
    <p:sldId id="273" r:id="rId37"/>
    <p:sldId id="274" r:id="rId38"/>
    <p:sldId id="275" r:id="rId39"/>
    <p:sldId id="276" r:id="rId40"/>
    <p:sldId id="277" r:id="rId41"/>
    <p:sldId id="278" r:id="rId42"/>
    <p:sldId id="279" r:id="rId43"/>
    <p:sldId id="280" r:id="rId44"/>
    <p:sldId id="281" r:id="rId45"/>
    <p:sldId id="282" r:id="rId46"/>
    <p:sldId id="284" r:id="rId47"/>
    <p:sldId id="349" r:id="rId48"/>
    <p:sldId id="350" r:id="rId49"/>
    <p:sldId id="285" r:id="rId50"/>
    <p:sldId id="286" r:id="rId51"/>
    <p:sldId id="287" r:id="rId52"/>
    <p:sldId id="288" r:id="rId53"/>
    <p:sldId id="320" r:id="rId54"/>
    <p:sldId id="321" r:id="rId55"/>
    <p:sldId id="322" r:id="rId56"/>
    <p:sldId id="323" r:id="rId57"/>
    <p:sldId id="324" r:id="rId58"/>
    <p:sldId id="289" r:id="rId59"/>
    <p:sldId id="290" r:id="rId60"/>
    <p:sldId id="351" r:id="rId61"/>
    <p:sldId id="352" r:id="rId62"/>
    <p:sldId id="353" r:id="rId63"/>
    <p:sldId id="354" r:id="rId64"/>
    <p:sldId id="355" r:id="rId65"/>
    <p:sldId id="356" r:id="rId66"/>
    <p:sldId id="357" r:id="rId67"/>
    <p:sldId id="358" r:id="rId68"/>
    <p:sldId id="359" r:id="rId69"/>
    <p:sldId id="360" r:id="rId70"/>
    <p:sldId id="361" r:id="rId71"/>
    <p:sldId id="362" r:id="rId72"/>
    <p:sldId id="363" r:id="rId73"/>
    <p:sldId id="364" r:id="rId74"/>
    <p:sldId id="365" r:id="rId75"/>
    <p:sldId id="366" r:id="rId76"/>
    <p:sldId id="367" r:id="rId77"/>
    <p:sldId id="291" r:id="rId78"/>
    <p:sldId id="292" r:id="rId79"/>
    <p:sldId id="325" r:id="rId80"/>
    <p:sldId id="327" r:id="rId81"/>
    <p:sldId id="328" r:id="rId82"/>
    <p:sldId id="329" r:id="rId83"/>
    <p:sldId id="330" r:id="rId84"/>
    <p:sldId id="332" r:id="rId85"/>
    <p:sldId id="333" r:id="rId86"/>
    <p:sldId id="334" r:id="rId87"/>
    <p:sldId id="335" r:id="rId88"/>
    <p:sldId id="336" r:id="rId89"/>
    <p:sldId id="337" r:id="rId90"/>
    <p:sldId id="338" r:id="rId91"/>
    <p:sldId id="339" r:id="rId92"/>
    <p:sldId id="340" r:id="rId93"/>
    <p:sldId id="341" r:id="rId94"/>
    <p:sldId id="342" r:id="rId95"/>
    <p:sldId id="305" r:id="rId96"/>
    <p:sldId id="306" r:id="rId97"/>
    <p:sldId id="307" r:id="rId98"/>
    <p:sldId id="308" r:id="rId99"/>
    <p:sldId id="309" r:id="rId100"/>
    <p:sldId id="368" r:id="rId101"/>
    <p:sldId id="310" r:id="rId102"/>
    <p:sldId id="311" r:id="rId103"/>
    <p:sldId id="312" r:id="rId104"/>
    <p:sldId id="313" r:id="rId105"/>
    <p:sldId id="314" r:id="rId106"/>
    <p:sldId id="315" r:id="rId107"/>
    <p:sldId id="316" r:id="rId108"/>
    <p:sldId id="317" r:id="rId109"/>
    <p:sldId id="318" r:id="rId110"/>
    <p:sldId id="319" r:id="rId1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44" y="20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252F30-4620-4DC0-BA87-7E1AA1524CF6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CCE7065-408A-46B2-9978-B7A06122F474}">
      <dgm:prSet phldrT="[Text]" custT="1"/>
      <dgm:spPr/>
      <dgm:t>
        <a:bodyPr/>
        <a:lstStyle/>
        <a:p>
          <a:r>
            <a:rPr lang="en-US" sz="4400" dirty="0" smtClean="0"/>
            <a:t>N</a:t>
          </a:r>
          <a:endParaRPr lang="en-US" sz="1500" dirty="0"/>
        </a:p>
      </dgm:t>
    </dgm:pt>
    <dgm:pt modelId="{A1A8AF5A-6086-444E-8401-F043604CC233}" type="parTrans" cxnId="{6022D5B5-048D-45E0-8F83-A8A7BB6DF441}">
      <dgm:prSet/>
      <dgm:spPr/>
      <dgm:t>
        <a:bodyPr/>
        <a:lstStyle/>
        <a:p>
          <a:endParaRPr lang="en-US"/>
        </a:p>
      </dgm:t>
    </dgm:pt>
    <dgm:pt modelId="{5E273B2F-39CE-40EE-9A39-FB07F19C7401}" type="sibTrans" cxnId="{6022D5B5-048D-45E0-8F83-A8A7BB6DF441}">
      <dgm:prSet/>
      <dgm:spPr/>
      <dgm:t>
        <a:bodyPr/>
        <a:lstStyle/>
        <a:p>
          <a:endParaRPr lang="en-US"/>
        </a:p>
      </dgm:t>
    </dgm:pt>
    <dgm:pt modelId="{D8A78C38-4EC2-4907-A382-AEC102E91A3C}">
      <dgm:prSet phldrT="[Text]" custT="1"/>
      <dgm:spPr/>
      <dgm:t>
        <a:bodyPr/>
        <a:lstStyle/>
        <a:p>
          <a:r>
            <a:rPr lang="en-US" sz="4800" dirty="0" smtClean="0"/>
            <a:t>M</a:t>
          </a:r>
          <a:endParaRPr lang="en-US" sz="1100" dirty="0"/>
        </a:p>
      </dgm:t>
    </dgm:pt>
    <dgm:pt modelId="{1E282960-DDB2-4105-8DE1-7E661F1718C8}" type="parTrans" cxnId="{01CF2EF4-C42A-45E0-A00B-B951CB4E5275}">
      <dgm:prSet/>
      <dgm:spPr/>
      <dgm:t>
        <a:bodyPr/>
        <a:lstStyle/>
        <a:p>
          <a:endParaRPr lang="en-US"/>
        </a:p>
      </dgm:t>
    </dgm:pt>
    <dgm:pt modelId="{CC673F1E-4199-476B-AEEB-7D0D8F22AFD4}" type="sibTrans" cxnId="{01CF2EF4-C42A-45E0-A00B-B951CB4E5275}">
      <dgm:prSet/>
      <dgm:spPr/>
      <dgm:t>
        <a:bodyPr/>
        <a:lstStyle/>
        <a:p>
          <a:endParaRPr lang="en-US"/>
        </a:p>
      </dgm:t>
    </dgm:pt>
    <dgm:pt modelId="{2EF6E82D-504C-4A26-B823-7BC4EF8623DC}">
      <dgm:prSet phldrT="[Text]" custT="1"/>
      <dgm:spPr/>
      <dgm:t>
        <a:bodyPr/>
        <a:lstStyle/>
        <a:p>
          <a:endParaRPr lang="en-US" sz="1100" dirty="0"/>
        </a:p>
      </dgm:t>
    </dgm:pt>
    <dgm:pt modelId="{E5F90C45-F0E6-417B-BE64-A6E0F19A7933}" type="parTrans" cxnId="{95344135-A079-4824-A2CD-B90BE7BE43A6}">
      <dgm:prSet/>
      <dgm:spPr/>
      <dgm:t>
        <a:bodyPr/>
        <a:lstStyle/>
        <a:p>
          <a:endParaRPr lang="en-US"/>
        </a:p>
      </dgm:t>
    </dgm:pt>
    <dgm:pt modelId="{27F5F73E-3948-47C1-A046-952E78F1099A}" type="sibTrans" cxnId="{95344135-A079-4824-A2CD-B90BE7BE43A6}">
      <dgm:prSet/>
      <dgm:spPr/>
      <dgm:t>
        <a:bodyPr/>
        <a:lstStyle/>
        <a:p>
          <a:endParaRPr lang="en-US"/>
        </a:p>
      </dgm:t>
    </dgm:pt>
    <dgm:pt modelId="{29E04C01-97D7-4EA1-8CB6-32469EB3BA9C}">
      <dgm:prSet phldrT="[Text]" custT="1"/>
      <dgm:spPr/>
      <dgm:t>
        <a:bodyPr/>
        <a:lstStyle/>
        <a:p>
          <a:r>
            <a:rPr lang="en-US" sz="4800" dirty="0" smtClean="0"/>
            <a:t>P</a:t>
          </a:r>
          <a:endParaRPr lang="en-US" sz="1100" dirty="0"/>
        </a:p>
      </dgm:t>
    </dgm:pt>
    <dgm:pt modelId="{B1590B53-FEB3-40DA-B52B-F4CBFAE84F7D}" type="parTrans" cxnId="{D8CB8B85-A445-45D8-BC80-A757437A89C5}">
      <dgm:prSet/>
      <dgm:spPr/>
      <dgm:t>
        <a:bodyPr/>
        <a:lstStyle/>
        <a:p>
          <a:endParaRPr lang="en-US"/>
        </a:p>
      </dgm:t>
    </dgm:pt>
    <dgm:pt modelId="{6F517B64-EEB8-47F7-96B3-BDAA168094B9}" type="sibTrans" cxnId="{D8CB8B85-A445-45D8-BC80-A757437A89C5}">
      <dgm:prSet/>
      <dgm:spPr/>
      <dgm:t>
        <a:bodyPr/>
        <a:lstStyle/>
        <a:p>
          <a:endParaRPr lang="en-US"/>
        </a:p>
      </dgm:t>
    </dgm:pt>
    <dgm:pt modelId="{B0D3B7F2-0198-4AB4-9DD8-F8C49D065F3F}" type="pres">
      <dgm:prSet presAssocID="{16252F30-4620-4DC0-BA87-7E1AA1524CF6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3998BF-8B84-401A-A017-CAC973120FFD}" type="pres">
      <dgm:prSet presAssocID="{16252F30-4620-4DC0-BA87-7E1AA1524CF6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C1A460-EDD1-4E57-B625-7C89A4937DAF}" type="pres">
      <dgm:prSet presAssocID="{16252F30-4620-4DC0-BA87-7E1AA1524CF6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DB9C68-286F-49DC-9A07-06B426372B08}" type="pres">
      <dgm:prSet presAssocID="{16252F30-4620-4DC0-BA87-7E1AA1524CF6}" presName="triangle3" presStyleLbl="node1" presStyleIdx="2" presStyleCnt="4" custLinFactNeighborX="649" custLinFactNeighborY="-12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6892C2-89FB-44F4-A4ED-3D199899D27F}" type="pres">
      <dgm:prSet presAssocID="{16252F30-4620-4DC0-BA87-7E1AA1524CF6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22D5B5-048D-45E0-8F83-A8A7BB6DF441}" srcId="{16252F30-4620-4DC0-BA87-7E1AA1524CF6}" destId="{6CCE7065-408A-46B2-9978-B7A06122F474}" srcOrd="0" destOrd="0" parTransId="{A1A8AF5A-6086-444E-8401-F043604CC233}" sibTransId="{5E273B2F-39CE-40EE-9A39-FB07F19C7401}"/>
    <dgm:cxn modelId="{95344135-A079-4824-A2CD-B90BE7BE43A6}" srcId="{16252F30-4620-4DC0-BA87-7E1AA1524CF6}" destId="{2EF6E82D-504C-4A26-B823-7BC4EF8623DC}" srcOrd="2" destOrd="0" parTransId="{E5F90C45-F0E6-417B-BE64-A6E0F19A7933}" sibTransId="{27F5F73E-3948-47C1-A046-952E78F1099A}"/>
    <dgm:cxn modelId="{107AD3BD-F85F-478E-8B37-05562FFA8F65}" type="presOf" srcId="{16252F30-4620-4DC0-BA87-7E1AA1524CF6}" destId="{B0D3B7F2-0198-4AB4-9DD8-F8C49D065F3F}" srcOrd="0" destOrd="0" presId="urn:microsoft.com/office/officeart/2005/8/layout/pyramid4"/>
    <dgm:cxn modelId="{D8CB8B85-A445-45D8-BC80-A757437A89C5}" srcId="{16252F30-4620-4DC0-BA87-7E1AA1524CF6}" destId="{29E04C01-97D7-4EA1-8CB6-32469EB3BA9C}" srcOrd="3" destOrd="0" parTransId="{B1590B53-FEB3-40DA-B52B-F4CBFAE84F7D}" sibTransId="{6F517B64-EEB8-47F7-96B3-BDAA168094B9}"/>
    <dgm:cxn modelId="{01CF2EF4-C42A-45E0-A00B-B951CB4E5275}" srcId="{16252F30-4620-4DC0-BA87-7E1AA1524CF6}" destId="{D8A78C38-4EC2-4907-A382-AEC102E91A3C}" srcOrd="1" destOrd="0" parTransId="{1E282960-DDB2-4105-8DE1-7E661F1718C8}" sibTransId="{CC673F1E-4199-476B-AEEB-7D0D8F22AFD4}"/>
    <dgm:cxn modelId="{0A30EDF1-8EAF-4051-A814-A9C753FE42C5}" type="presOf" srcId="{2EF6E82D-504C-4A26-B823-7BC4EF8623DC}" destId="{C3DB9C68-286F-49DC-9A07-06B426372B08}" srcOrd="0" destOrd="0" presId="urn:microsoft.com/office/officeart/2005/8/layout/pyramid4"/>
    <dgm:cxn modelId="{79E2A65B-1712-4582-9459-2FF4073D8B9C}" type="presOf" srcId="{6CCE7065-408A-46B2-9978-B7A06122F474}" destId="{443998BF-8B84-401A-A017-CAC973120FFD}" srcOrd="0" destOrd="0" presId="urn:microsoft.com/office/officeart/2005/8/layout/pyramid4"/>
    <dgm:cxn modelId="{FCAEF00C-6E46-4C3B-8239-D72F8222A772}" type="presOf" srcId="{D8A78C38-4EC2-4907-A382-AEC102E91A3C}" destId="{F1C1A460-EDD1-4E57-B625-7C89A4937DAF}" srcOrd="0" destOrd="0" presId="urn:microsoft.com/office/officeart/2005/8/layout/pyramid4"/>
    <dgm:cxn modelId="{0B822653-C304-4E6E-81A9-69CB9529CF81}" type="presOf" srcId="{29E04C01-97D7-4EA1-8CB6-32469EB3BA9C}" destId="{E36892C2-89FB-44F4-A4ED-3D199899D27F}" srcOrd="0" destOrd="0" presId="urn:microsoft.com/office/officeart/2005/8/layout/pyramid4"/>
    <dgm:cxn modelId="{4CEE9F58-E42B-4311-8DFF-DCF30EB81268}" type="presParOf" srcId="{B0D3B7F2-0198-4AB4-9DD8-F8C49D065F3F}" destId="{443998BF-8B84-401A-A017-CAC973120FFD}" srcOrd="0" destOrd="0" presId="urn:microsoft.com/office/officeart/2005/8/layout/pyramid4"/>
    <dgm:cxn modelId="{A17A0F7E-F99D-4282-BF82-EF11E89A0ECD}" type="presParOf" srcId="{B0D3B7F2-0198-4AB4-9DD8-F8C49D065F3F}" destId="{F1C1A460-EDD1-4E57-B625-7C89A4937DAF}" srcOrd="1" destOrd="0" presId="urn:microsoft.com/office/officeart/2005/8/layout/pyramid4"/>
    <dgm:cxn modelId="{25900BD2-2681-42C4-97C8-ABB0C3061D46}" type="presParOf" srcId="{B0D3B7F2-0198-4AB4-9DD8-F8C49D065F3F}" destId="{C3DB9C68-286F-49DC-9A07-06B426372B08}" srcOrd="2" destOrd="0" presId="urn:microsoft.com/office/officeart/2005/8/layout/pyramid4"/>
    <dgm:cxn modelId="{4101D3AC-DE75-43B9-A0CD-02A6EEDCDF03}" type="presParOf" srcId="{B0D3B7F2-0198-4AB4-9DD8-F8C49D065F3F}" destId="{E36892C2-89FB-44F4-A4ED-3D199899D27F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11971-D7B1-4A35-BD05-4DB5C225A964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9ECE4-6F66-4775-9DF1-46BDD219D10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6298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2681F1-F71B-4EFF-9513-2A2211028005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sk-SK" sz="24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5EC663-ABF6-4B3E-99B8-20E0D2981D3F}" type="slidenum">
              <a:rPr lang="cs-CZ" smtClean="0"/>
              <a:pPr/>
              <a:t>50</a:t>
            </a:fld>
            <a:endParaRPr lang="cs-CZ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300" smtClean="0"/>
              <a:t>Conscientiousness show consistent correlation with job performance across jobs, across cultures</a:t>
            </a:r>
          </a:p>
          <a:p>
            <a:pPr eaLnBrk="1" hangingPunct="1"/>
            <a:r>
              <a:rPr lang="en-US" sz="1300" smtClean="0"/>
              <a:t>Emotional stability and agreeableness predict performance in customer service jobs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E688C-F67D-45BB-8B27-4ED8D3EDF164}" type="slidenum">
              <a:rPr lang="cs-CZ" smtClean="0"/>
              <a:pPr/>
              <a:t>51</a:t>
            </a:fld>
            <a:endParaRPr lang="cs-CZ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Measurement issues</a:t>
            </a:r>
          </a:p>
          <a:p>
            <a:pPr lvl="1" eaLnBrk="1" hangingPunct="1"/>
            <a:r>
              <a:rPr lang="en-US" smtClean="0"/>
              <a:t>Generalizability</a:t>
            </a:r>
          </a:p>
          <a:p>
            <a:pPr lvl="1" eaLnBrk="1" hangingPunct="1"/>
            <a:r>
              <a:rPr lang="en-US" smtClean="0"/>
              <a:t>	-usually can make inferences to a particular job</a:t>
            </a:r>
          </a:p>
          <a:p>
            <a:pPr lvl="1" eaLnBrk="1" hangingPunct="1"/>
            <a:r>
              <a:rPr lang="en-US" smtClean="0"/>
              <a:t>Faking</a:t>
            </a:r>
          </a:p>
          <a:p>
            <a:pPr lvl="1" eaLnBrk="1" hangingPunct="1"/>
            <a:r>
              <a:rPr lang="en-US" smtClean="0"/>
              <a:t>	-less faking because it has the appearance of verifiability and questions are more concrete</a:t>
            </a:r>
          </a:p>
          <a:p>
            <a:pPr lvl="1" eaLnBrk="1" hangingPunct="1"/>
            <a:r>
              <a:rPr lang="en-US" smtClean="0"/>
              <a:t>Fairness</a:t>
            </a:r>
          </a:p>
          <a:p>
            <a:pPr lvl="1" eaLnBrk="1" hangingPunct="1"/>
            <a:r>
              <a:rPr lang="en-US" smtClean="0"/>
              <a:t>	-what are legitimate questions to ask?  What if participation in high school football predicts job 	performance? What about gender?</a:t>
            </a:r>
          </a:p>
          <a:p>
            <a:pPr lvl="1" eaLnBrk="1" hangingPunct="1"/>
            <a:r>
              <a:rPr lang="en-US" smtClean="0"/>
              <a:t>Privacy concerns</a:t>
            </a:r>
          </a:p>
          <a:p>
            <a:pPr lvl="1" eaLnBrk="1" hangingPunct="1"/>
            <a:r>
              <a:rPr lang="en-US" smtClean="0"/>
              <a:t>	e.g., police sued city over “Did you have sexual intercourse for the first time before the age of 16?”</a:t>
            </a:r>
          </a:p>
          <a:p>
            <a:pPr lvl="1" eaLnBrk="1" hangingPunct="1"/>
            <a:r>
              <a:rPr lang="en-US" smtClean="0"/>
              <a:t>		-item used for promotion to detective because a study showed it had criterion validity</a:t>
            </a:r>
          </a:p>
          <a:p>
            <a:pPr lvl="1" eaLnBrk="1" hangingPunct="1"/>
            <a:r>
              <a:rPr lang="en-US" smtClean="0"/>
              <a:t>		-officers argued that it was unfair, irrelevant, and an invasion of privacy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56F330-E056-4642-88D1-3EC461E7B477}" type="slidenum">
              <a:rPr lang="cs-CZ" smtClean="0"/>
              <a:pPr/>
              <a:t>77</a:t>
            </a:fld>
            <a:endParaRPr lang="cs-CZ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300" smtClean="0"/>
              <a:t>Structured vs. Unstructured</a:t>
            </a:r>
          </a:p>
          <a:p>
            <a:pPr eaLnBrk="1" hangingPunct="1"/>
            <a:r>
              <a:rPr lang="en-US" sz="1300" smtClean="0"/>
              <a:t>Info. gathering vs. interpersonal behavior sample</a:t>
            </a:r>
          </a:p>
          <a:p>
            <a:pPr eaLnBrk="1" hangingPunct="1"/>
            <a:r>
              <a:rPr lang="en-US" sz="1300" smtClean="0"/>
              <a:t>Situational interview</a:t>
            </a:r>
          </a:p>
          <a:p>
            <a:pPr lvl="1" eaLnBrk="1" hangingPunct="1"/>
            <a:r>
              <a:rPr lang="en-US" sz="1300" smtClean="0"/>
              <a:t>“How would you handle a circumstance in which you needed the help of a person you did not like?”</a:t>
            </a:r>
          </a:p>
          <a:p>
            <a:pPr eaLnBrk="1" hangingPunct="1"/>
            <a:r>
              <a:rPr lang="en-US" sz="1300" smtClean="0"/>
              <a:t>Measurement issues</a:t>
            </a:r>
          </a:p>
          <a:p>
            <a:pPr lvl="1" eaLnBrk="1" hangingPunct="1"/>
            <a:r>
              <a:rPr lang="en-US" smtClean="0"/>
              <a:t>structured has more criterion related validity</a:t>
            </a:r>
          </a:p>
          <a:p>
            <a:pPr lvl="1" eaLnBrk="1" hangingPunct="1"/>
            <a:r>
              <a:rPr lang="en-US" smtClean="0"/>
              <a:t>value of unstructured?</a:t>
            </a:r>
          </a:p>
          <a:p>
            <a:pPr lvl="1" eaLnBrk="1" hangingPunct="1"/>
            <a:r>
              <a:rPr lang="en-US" smtClean="0"/>
              <a:t> Illusion of validity</a:t>
            </a:r>
          </a:p>
          <a:p>
            <a:pPr eaLnBrk="1" hangingPunct="1"/>
            <a:r>
              <a:rPr lang="en-US" sz="1300" smtClean="0"/>
              <a:t>Guidelines for structured interviews</a:t>
            </a:r>
          </a:p>
          <a:p>
            <a:pPr eaLnBrk="1" hangingPunct="1"/>
            <a:r>
              <a:rPr lang="en-US" smtClean="0"/>
              <a:t>	-interviewer should know about job</a:t>
            </a:r>
          </a:p>
          <a:p>
            <a:pPr eaLnBrk="1" hangingPunct="1"/>
            <a:r>
              <a:rPr lang="en-US" smtClean="0"/>
              <a:t>	-interviewer should NOT have prior info about interviewee</a:t>
            </a:r>
          </a:p>
          <a:p>
            <a:pPr eaLnBrk="1" hangingPunct="1"/>
            <a:r>
              <a:rPr lang="en-US" smtClean="0"/>
              <a:t>	-individual ratings of dimensions AFTER the interview is over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4B898D-83BE-41B3-B5DE-A09D49974D07}" type="slidenum">
              <a:rPr lang="cs-CZ" smtClean="0"/>
              <a:pPr/>
              <a:t>78</a:t>
            </a:fld>
            <a:endParaRPr lang="cs-CZ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300" smtClean="0"/>
              <a:t>Structured vs. Unstructured</a:t>
            </a:r>
          </a:p>
          <a:p>
            <a:pPr eaLnBrk="1" hangingPunct="1"/>
            <a:r>
              <a:rPr lang="en-US" sz="1300" smtClean="0"/>
              <a:t>Info. gathering vs. interpersonal behavior sample</a:t>
            </a:r>
          </a:p>
          <a:p>
            <a:pPr eaLnBrk="1" hangingPunct="1"/>
            <a:r>
              <a:rPr lang="en-US" sz="1300" smtClean="0"/>
              <a:t>Situational interview</a:t>
            </a:r>
          </a:p>
          <a:p>
            <a:pPr lvl="1" eaLnBrk="1" hangingPunct="1"/>
            <a:r>
              <a:rPr lang="en-US" sz="1300" smtClean="0"/>
              <a:t>“How would you handle a circumstance in which you needed the help of a person you did not like?”</a:t>
            </a:r>
          </a:p>
          <a:p>
            <a:pPr eaLnBrk="1" hangingPunct="1"/>
            <a:r>
              <a:rPr lang="en-US" sz="1300" smtClean="0"/>
              <a:t>Measurement issues</a:t>
            </a:r>
          </a:p>
          <a:p>
            <a:pPr lvl="1" eaLnBrk="1" hangingPunct="1"/>
            <a:r>
              <a:rPr lang="en-US" smtClean="0"/>
              <a:t>structured has more criterion related validity</a:t>
            </a:r>
          </a:p>
          <a:p>
            <a:pPr lvl="1" eaLnBrk="1" hangingPunct="1"/>
            <a:r>
              <a:rPr lang="en-US" smtClean="0"/>
              <a:t>value of unstructured?</a:t>
            </a:r>
          </a:p>
          <a:p>
            <a:pPr lvl="1" eaLnBrk="1" hangingPunct="1"/>
            <a:r>
              <a:rPr lang="en-US" smtClean="0"/>
              <a:t> Illusion of validity</a:t>
            </a:r>
          </a:p>
          <a:p>
            <a:pPr eaLnBrk="1" hangingPunct="1"/>
            <a:r>
              <a:rPr lang="en-US" sz="1300" smtClean="0"/>
              <a:t>Guidelines for structured interviews</a:t>
            </a:r>
          </a:p>
          <a:p>
            <a:pPr eaLnBrk="1" hangingPunct="1"/>
            <a:r>
              <a:rPr lang="en-US" smtClean="0"/>
              <a:t>	-interviewer should know about job</a:t>
            </a:r>
          </a:p>
          <a:p>
            <a:pPr eaLnBrk="1" hangingPunct="1"/>
            <a:r>
              <a:rPr lang="en-US" smtClean="0"/>
              <a:t>	-interviewer should NOT have prior info about interviewee</a:t>
            </a:r>
          </a:p>
          <a:p>
            <a:pPr eaLnBrk="1" hangingPunct="1"/>
            <a:r>
              <a:rPr lang="en-US" smtClean="0"/>
              <a:t>	-individual ratings of dimensions AFTER the interview is over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3852" y="8684827"/>
            <a:ext cx="2972548" cy="457711"/>
          </a:xfrm>
          <a:prstGeom prst="rect">
            <a:avLst/>
          </a:prstGeom>
          <a:noFill/>
        </p:spPr>
        <p:txBody>
          <a:bodyPr lIns="90763" tIns="45382" rIns="90763" bIns="45382"/>
          <a:lstStyle/>
          <a:p>
            <a:fld id="{EF08BE4C-D958-46C1-A16C-68771D217BFB}" type="slidenum">
              <a:rPr lang="en-US" smtClean="0">
                <a:solidFill>
                  <a:prstClr val="black"/>
                </a:solidFill>
              </a:rPr>
              <a:pPr/>
              <a:t>80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3852" y="8684827"/>
            <a:ext cx="2972548" cy="457711"/>
          </a:xfrm>
          <a:prstGeom prst="rect">
            <a:avLst/>
          </a:prstGeom>
          <a:noFill/>
        </p:spPr>
        <p:txBody>
          <a:bodyPr lIns="90763" tIns="45382" rIns="90763" bIns="45382"/>
          <a:lstStyle/>
          <a:p>
            <a:fld id="{D8457018-F909-4457-A1FE-89FC67045A4D}" type="slidenum">
              <a:rPr lang="en-US" smtClean="0">
                <a:solidFill>
                  <a:prstClr val="black"/>
                </a:solidFill>
              </a:rPr>
              <a:pPr/>
              <a:t>81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3852" y="8684827"/>
            <a:ext cx="2972548" cy="457711"/>
          </a:xfrm>
          <a:prstGeom prst="rect">
            <a:avLst/>
          </a:prstGeom>
          <a:noFill/>
        </p:spPr>
        <p:txBody>
          <a:bodyPr lIns="90763" tIns="45382" rIns="90763" bIns="45382"/>
          <a:lstStyle/>
          <a:p>
            <a:fld id="{789AC85F-AAC5-4932-824F-1EEF98FCE4D1}" type="slidenum">
              <a:rPr lang="en-US" smtClean="0">
                <a:solidFill>
                  <a:prstClr val="black"/>
                </a:solidFill>
              </a:rPr>
              <a:pPr/>
              <a:t>82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3852" y="8684827"/>
            <a:ext cx="2972548" cy="457711"/>
          </a:xfrm>
          <a:prstGeom prst="rect">
            <a:avLst/>
          </a:prstGeom>
          <a:noFill/>
        </p:spPr>
        <p:txBody>
          <a:bodyPr lIns="90763" tIns="45382" rIns="90763" bIns="45382"/>
          <a:lstStyle/>
          <a:p>
            <a:fld id="{73CC4512-E924-4041-87CD-4F775B042E21}" type="slidenum">
              <a:rPr lang="en-US" smtClean="0">
                <a:solidFill>
                  <a:prstClr val="black"/>
                </a:solidFill>
              </a:rPr>
              <a:pPr/>
              <a:t>83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3852" y="8684827"/>
            <a:ext cx="2972548" cy="457711"/>
          </a:xfrm>
          <a:prstGeom prst="rect">
            <a:avLst/>
          </a:prstGeom>
          <a:noFill/>
        </p:spPr>
        <p:txBody>
          <a:bodyPr lIns="90763" tIns="45382" rIns="90763" bIns="45382"/>
          <a:lstStyle/>
          <a:p>
            <a:fld id="{16196DD0-71DE-4803-A51D-1976D4B74C43}" type="slidenum">
              <a:rPr lang="en-US" smtClean="0">
                <a:solidFill>
                  <a:prstClr val="black"/>
                </a:solidFill>
              </a:rPr>
              <a:pPr/>
              <a:t>84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3852" y="8684827"/>
            <a:ext cx="2972548" cy="457711"/>
          </a:xfrm>
          <a:prstGeom prst="rect">
            <a:avLst/>
          </a:prstGeom>
          <a:noFill/>
        </p:spPr>
        <p:txBody>
          <a:bodyPr lIns="90763" tIns="45382" rIns="90763" bIns="45382"/>
          <a:lstStyle/>
          <a:p>
            <a:fld id="{099D8F34-44A9-4817-987C-6DD1B155D258}" type="slidenum">
              <a:rPr lang="en-US" smtClean="0">
                <a:solidFill>
                  <a:prstClr val="black"/>
                </a:solidFill>
              </a:rPr>
              <a:pPr/>
              <a:t>86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C96FE4-A4B9-4671-9E02-3A32539D51A7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Measurement issues</a:t>
            </a:r>
          </a:p>
          <a:p>
            <a:pPr lvl="1" eaLnBrk="1" hangingPunct="1"/>
            <a:r>
              <a:rPr lang="en-US" smtClean="0"/>
              <a:t>Generalizability</a:t>
            </a:r>
          </a:p>
          <a:p>
            <a:pPr lvl="1" eaLnBrk="1" hangingPunct="1"/>
            <a:r>
              <a:rPr lang="en-US" smtClean="0"/>
              <a:t>	-usually can make inferences to a particular job</a:t>
            </a:r>
          </a:p>
          <a:p>
            <a:pPr lvl="1" eaLnBrk="1" hangingPunct="1"/>
            <a:r>
              <a:rPr lang="en-US" smtClean="0"/>
              <a:t>Faking</a:t>
            </a:r>
          </a:p>
          <a:p>
            <a:pPr lvl="1" eaLnBrk="1" hangingPunct="1"/>
            <a:r>
              <a:rPr lang="en-US" smtClean="0"/>
              <a:t>	-less faking because it has the appearance of verifiability and questions are more concrete</a:t>
            </a:r>
          </a:p>
          <a:p>
            <a:pPr lvl="1" eaLnBrk="1" hangingPunct="1"/>
            <a:r>
              <a:rPr lang="en-US" smtClean="0"/>
              <a:t>Fairness</a:t>
            </a:r>
          </a:p>
          <a:p>
            <a:pPr lvl="1" eaLnBrk="1" hangingPunct="1"/>
            <a:r>
              <a:rPr lang="en-US" smtClean="0"/>
              <a:t>	-what are legitimate questions to ask?  What if participation in high school football predicts job 	performance? What about gender?</a:t>
            </a:r>
          </a:p>
          <a:p>
            <a:pPr lvl="1" eaLnBrk="1" hangingPunct="1"/>
            <a:r>
              <a:rPr lang="en-US" smtClean="0"/>
              <a:t>Privacy concerns</a:t>
            </a:r>
          </a:p>
          <a:p>
            <a:pPr lvl="1" eaLnBrk="1" hangingPunct="1"/>
            <a:r>
              <a:rPr lang="en-US" smtClean="0"/>
              <a:t>	e.g., police sued city over “Did you have sexual intercourse for the first time before the age of 16?”</a:t>
            </a:r>
          </a:p>
          <a:p>
            <a:pPr lvl="1" eaLnBrk="1" hangingPunct="1"/>
            <a:r>
              <a:rPr lang="en-US" smtClean="0"/>
              <a:t>		-item used for promotion to detective because a study showed it had criterion validity</a:t>
            </a:r>
          </a:p>
          <a:p>
            <a:pPr lvl="1" eaLnBrk="1" hangingPunct="1"/>
            <a:r>
              <a:rPr lang="en-US" smtClean="0"/>
              <a:t>		-officers argued that it was unfair, irrelevant, and an invasion of privacy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3852" y="8684827"/>
            <a:ext cx="2972548" cy="457711"/>
          </a:xfrm>
          <a:prstGeom prst="rect">
            <a:avLst/>
          </a:prstGeom>
          <a:noFill/>
        </p:spPr>
        <p:txBody>
          <a:bodyPr lIns="90763" tIns="45382" rIns="90763" bIns="45382"/>
          <a:lstStyle/>
          <a:p>
            <a:fld id="{E1120A84-899C-43E5-A0CB-5CC646656612}" type="slidenum">
              <a:rPr lang="en-US" smtClean="0">
                <a:solidFill>
                  <a:prstClr val="black"/>
                </a:solidFill>
              </a:rPr>
              <a:pPr/>
              <a:t>88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3852" y="8684827"/>
            <a:ext cx="2972548" cy="457711"/>
          </a:xfrm>
          <a:prstGeom prst="rect">
            <a:avLst/>
          </a:prstGeom>
          <a:noFill/>
        </p:spPr>
        <p:txBody>
          <a:bodyPr lIns="90763" tIns="45382" rIns="90763" bIns="45382"/>
          <a:lstStyle/>
          <a:p>
            <a:fld id="{BAD0B299-8EE8-46F4-A212-396BD3C3B375}" type="slidenum">
              <a:rPr lang="en-US" smtClean="0">
                <a:solidFill>
                  <a:prstClr val="black"/>
                </a:solidFill>
              </a:rPr>
              <a:pPr/>
              <a:t>90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3852" y="8684827"/>
            <a:ext cx="2972548" cy="457711"/>
          </a:xfrm>
          <a:prstGeom prst="rect">
            <a:avLst/>
          </a:prstGeom>
          <a:noFill/>
        </p:spPr>
        <p:txBody>
          <a:bodyPr lIns="90763" tIns="45382" rIns="90763" bIns="45382"/>
          <a:lstStyle/>
          <a:p>
            <a:fld id="{D8457018-F909-4457-A1FE-89FC67045A4D}" type="slidenum">
              <a:rPr lang="en-US" smtClean="0">
                <a:solidFill>
                  <a:prstClr val="black"/>
                </a:solidFill>
              </a:rPr>
              <a:pPr/>
              <a:t>91</a:t>
            </a:fld>
            <a:endParaRPr 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k-SK" dirty="0" smtClean="0"/>
              <a:t>ak je niekto príliš dobrý na to, aby to bola pravda, s najväčšou pravdepodobnosťou to pravda nebude</a:t>
            </a:r>
          </a:p>
          <a:p>
            <a:pPr>
              <a:buFontTx/>
              <a:buChar char="-"/>
            </a:pPr>
            <a:r>
              <a:rPr lang="sk-SK" smtClean="0"/>
              <a:t>dôsledné mapovanie osobnej </a:t>
            </a:r>
            <a:r>
              <a:rPr lang="sk-SK" dirty="0" smtClean="0"/>
              <a:t>histórie, verifikácia faktorov, ktoré o sebe super kandidát hovorí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>
          <a:xfrm>
            <a:off x="3883852" y="8684827"/>
            <a:ext cx="2972548" cy="457711"/>
          </a:xfrm>
          <a:prstGeom prst="rect">
            <a:avLst/>
          </a:prstGeom>
        </p:spPr>
        <p:txBody>
          <a:bodyPr lIns="90763" tIns="45382" rIns="90763" bIns="45382"/>
          <a:lstStyle/>
          <a:p>
            <a:fld id="{ABCF4DCD-30B1-45D8-BEF7-75DB497601FD}" type="slidenum">
              <a:rPr lang="sk-SK" smtClean="0">
                <a:solidFill>
                  <a:prstClr val="black"/>
                </a:solidFill>
              </a:rPr>
              <a:pPr/>
              <a:t>93</a:t>
            </a:fld>
            <a:endParaRPr lang="sk-SK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PRIKLADY</a:t>
            </a:r>
            <a:r>
              <a:rPr lang="sk-SK" baseline="0" dirty="0" smtClean="0">
                <a:solidFill>
                  <a:srgbClr val="FF0000"/>
                </a:solidFill>
              </a:rPr>
              <a:t>  - pripravila som 12 </a:t>
            </a:r>
            <a:r>
              <a:rPr lang="sk-SK" baseline="0" dirty="0" err="1" smtClean="0">
                <a:solidFill>
                  <a:srgbClr val="FF0000"/>
                </a:solidFill>
              </a:rPr>
              <a:t>prikladov</a:t>
            </a:r>
            <a:r>
              <a:rPr lang="sk-SK" baseline="0" dirty="0" smtClean="0">
                <a:solidFill>
                  <a:srgbClr val="FF0000"/>
                </a:solidFill>
              </a:rPr>
              <a:t>, </a:t>
            </a:r>
            <a:r>
              <a:rPr lang="sk-SK" baseline="0" dirty="0" err="1" smtClean="0">
                <a:solidFill>
                  <a:srgbClr val="FF0000"/>
                </a:solidFill>
              </a:rPr>
              <a:t>ktore</a:t>
            </a:r>
            <a:r>
              <a:rPr lang="sk-SK" baseline="0" dirty="0" smtClean="0">
                <a:solidFill>
                  <a:srgbClr val="FF0000"/>
                </a:solidFill>
              </a:rPr>
              <a:t> najprv </a:t>
            </a:r>
            <a:r>
              <a:rPr lang="sk-SK" baseline="0" dirty="0" err="1" smtClean="0">
                <a:solidFill>
                  <a:srgbClr val="FF0000"/>
                </a:solidFill>
              </a:rPr>
              <a:t>individualne</a:t>
            </a:r>
            <a:r>
              <a:rPr lang="sk-SK" baseline="0" dirty="0" smtClean="0">
                <a:solidFill>
                  <a:srgbClr val="FF0000"/>
                </a:solidFill>
              </a:rPr>
              <a:t> </a:t>
            </a:r>
            <a:r>
              <a:rPr lang="sk-SK" baseline="0" dirty="0" err="1" smtClean="0">
                <a:solidFill>
                  <a:srgbClr val="FF0000"/>
                </a:solidFill>
              </a:rPr>
              <a:t>spracuju</a:t>
            </a:r>
            <a:r>
              <a:rPr lang="sk-SK" baseline="0" dirty="0" smtClean="0">
                <a:solidFill>
                  <a:srgbClr val="FF0000"/>
                </a:solidFill>
              </a:rPr>
              <a:t> a potom </a:t>
            </a:r>
            <a:r>
              <a:rPr lang="sk-SK" baseline="0" dirty="0" err="1" smtClean="0">
                <a:solidFill>
                  <a:srgbClr val="FF0000"/>
                </a:solidFill>
              </a:rPr>
              <a:t>spolocne</a:t>
            </a:r>
            <a:r>
              <a:rPr lang="sk-SK" baseline="0" dirty="0" smtClean="0">
                <a:solidFill>
                  <a:srgbClr val="FF0000"/>
                </a:solidFill>
              </a:rPr>
              <a:t> budeme </a:t>
            </a:r>
            <a:r>
              <a:rPr lang="sk-SK" baseline="0" dirty="0" err="1" smtClean="0">
                <a:solidFill>
                  <a:srgbClr val="FF0000"/>
                </a:solidFill>
              </a:rPr>
              <a:t>citat</a:t>
            </a:r>
            <a:r>
              <a:rPr lang="sk-SK" baseline="0" dirty="0" smtClean="0">
                <a:solidFill>
                  <a:srgbClr val="FF0000"/>
                </a:solidFill>
              </a:rPr>
              <a:t> </a:t>
            </a:r>
            <a:r>
              <a:rPr lang="sk-SK" baseline="0" dirty="0" err="1" smtClean="0">
                <a:solidFill>
                  <a:srgbClr val="FF0000"/>
                </a:solidFill>
              </a:rPr>
              <a:t>sprave</a:t>
            </a:r>
            <a:r>
              <a:rPr lang="sk-SK" baseline="0" dirty="0" smtClean="0">
                <a:solidFill>
                  <a:srgbClr val="FF0000"/>
                </a:solidFill>
              </a:rPr>
              <a:t> </a:t>
            </a:r>
            <a:r>
              <a:rPr lang="sk-SK" baseline="0" dirty="0" err="1" smtClean="0">
                <a:solidFill>
                  <a:srgbClr val="FF0000"/>
                </a:solidFill>
              </a:rPr>
              <a:t>riesenie</a:t>
            </a:r>
            <a:endParaRPr lang="sk-SK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500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CF8C31-5CE1-4F39-BA32-3D6C6799CFFE}" type="slidenum">
              <a:rPr lang="cs-CZ" smtClean="0"/>
              <a:pPr/>
              <a:t>16</a:t>
            </a:fld>
            <a:endParaRPr lang="cs-CZ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r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8D647-4E76-4632-BE47-93B30C389E28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9BED62-5EA9-4546-8408-C01609EDF92E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Not actually a physical place, but rather collection of procedures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C4FF4C-6F43-43E9-B17C-BE799AEFC6F4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657F5-9017-4149-974B-363AA8B9CD2A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Faking:  can people fake vs. do people fake</a:t>
            </a:r>
          </a:p>
          <a:p>
            <a:pPr eaLnBrk="1" hangingPunct="1"/>
            <a:r>
              <a:rPr lang="en-US" smtClean="0"/>
              <a:t>		Ryan &amp; Sackett had 3 conditions (fake good, applicant, honest) and last two were no different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BC812A-34BC-402B-B6CE-81E0669EDAD8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smtClean="0"/>
              <a:t>Discovering Psy  Fig 7.7 page 263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9DFB91-24B1-41BE-8FD9-DA6DEF94C87C}" type="slidenum">
              <a:rPr lang="cs-CZ" smtClean="0"/>
              <a:pPr/>
              <a:t>46</a:t>
            </a:fld>
            <a:endParaRPr lang="cs-CZ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4A20D-B974-4BA1-8598-00CF1920C7C2}" type="datetimeFigureOut">
              <a:rPr lang="sk-SK" smtClean="0"/>
              <a:t>1.3.2017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696A0-39D3-4120-8C9F-F8E81AA749FB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Význam kvalitného výberu zamestnancov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1475656" y="69269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smtClean="0"/>
              <a:t>Požiadavky na metódy výberu</a:t>
            </a:r>
            <a:endParaRPr lang="sk-SK" sz="2800" b="1" dirty="0"/>
          </a:p>
        </p:txBody>
      </p:sp>
      <p:sp>
        <p:nvSpPr>
          <p:cNvPr id="3" name="BlokTextu 2"/>
          <p:cNvSpPr txBox="1"/>
          <p:nvPr/>
        </p:nvSpPr>
        <p:spPr>
          <a:xfrm>
            <a:off x="899592" y="2132856"/>
            <a:ext cx="74888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sz="2800" dirty="0" err="1" smtClean="0"/>
              <a:t>Reliabilná</a:t>
            </a:r>
            <a:endParaRPr lang="sk-SK" sz="2800" dirty="0" smtClean="0"/>
          </a:p>
          <a:p>
            <a:pPr>
              <a:buFont typeface="Arial" pitchFamily="34" charset="0"/>
              <a:buChar char="•"/>
            </a:pPr>
            <a:r>
              <a:rPr lang="sk-SK" sz="2800" dirty="0" err="1" smtClean="0"/>
              <a:t>Valídna</a:t>
            </a:r>
            <a:endParaRPr lang="sk-SK" sz="2800" dirty="0" smtClean="0"/>
          </a:p>
          <a:p>
            <a:pPr>
              <a:buFont typeface="Arial" pitchFamily="34" charset="0"/>
              <a:buChar char="•"/>
            </a:pPr>
            <a:r>
              <a:rPr lang="sk-SK" sz="2800" dirty="0" smtClean="0"/>
              <a:t>„Férová“</a:t>
            </a:r>
          </a:p>
          <a:p>
            <a:pPr>
              <a:buFont typeface="Arial" pitchFamily="34" charset="0"/>
              <a:buChar char="•"/>
            </a:pPr>
            <a:r>
              <a:rPr lang="sk-SK" sz="2800" dirty="0" smtClean="0"/>
              <a:t>Prijateľná (pre uchádzačov i organizáciu)</a:t>
            </a:r>
          </a:p>
          <a:p>
            <a:pPr>
              <a:buFont typeface="Arial" pitchFamily="34" charset="0"/>
              <a:buChar char="•"/>
            </a:pPr>
            <a:r>
              <a:rPr lang="sk-SK" sz="2800" dirty="0" smtClean="0"/>
              <a:t>Ekonomicky prínosná (cena nižšia než prínos)</a:t>
            </a:r>
          </a:p>
          <a:p>
            <a:pPr>
              <a:buFont typeface="Arial" pitchFamily="34" charset="0"/>
              <a:buChar char="•"/>
            </a:pPr>
            <a:r>
              <a:rPr lang="sk-SK" sz="2800" dirty="0" smtClean="0"/>
              <a:t>Ľahko použiteľná</a:t>
            </a:r>
            <a:endParaRPr lang="sk-SK" sz="2800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634082"/>
          </a:xfrm>
        </p:spPr>
        <p:txBody>
          <a:bodyPr/>
          <a:lstStyle/>
          <a:p>
            <a:r>
              <a:rPr lang="sk-SK" sz="3200" dirty="0" smtClean="0"/>
              <a:t>Vyhodnocovacia pomôcka</a:t>
            </a:r>
            <a:endParaRPr lang="sk-SK" sz="3200" dirty="0"/>
          </a:p>
        </p:txBody>
      </p:sp>
      <p:graphicFrame>
        <p:nvGraphicFramePr>
          <p:cNvPr id="7" name="Zástupný symbol obsah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199797"/>
              </p:ext>
            </p:extLst>
          </p:nvPr>
        </p:nvGraphicFramePr>
        <p:xfrm>
          <a:off x="251520" y="692696"/>
          <a:ext cx="8568952" cy="5760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49320"/>
                <a:gridCol w="1189229"/>
                <a:gridCol w="3172897"/>
                <a:gridCol w="1374156"/>
                <a:gridCol w="1783350"/>
              </a:tblGrid>
              <a:tr h="848780"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Dimenzia/</a:t>
                      </a:r>
                      <a:b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Stupeň</a:t>
                      </a:r>
                      <a:endParaRPr lang="sk-SK" sz="1800" kern="5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>
                          <a:solidFill>
                            <a:schemeClr val="tx1"/>
                          </a:solidFill>
                          <a:effectLst/>
                        </a:rPr>
                        <a:t>Frekvencia </a:t>
                      </a:r>
                      <a:br>
                        <a:rPr lang="sk-SK" sz="1800" kern="5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k-SK" sz="1800" kern="500">
                          <a:solidFill>
                            <a:schemeClr val="tx1"/>
                          </a:solidFill>
                          <a:effectLst/>
                        </a:rPr>
                        <a:t>preukazovaného správania</a:t>
                      </a:r>
                      <a:endParaRPr lang="sk-SK" sz="1800" kern="5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Komplexnosť </a:t>
                      </a:r>
                      <a:b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preukazovaného správania</a:t>
                      </a:r>
                      <a:endParaRPr lang="sk-SK" sz="1800" kern="5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ts val="1600"/>
                        </a:lnSpc>
                        <a:spcAft>
                          <a:spcPts val="1600"/>
                        </a:spcAft>
                      </a:pPr>
                      <a:r>
                        <a:rPr lang="sk-SK" sz="1800" kern="500">
                          <a:solidFill>
                            <a:schemeClr val="tx1"/>
                          </a:solidFill>
                          <a:effectLst/>
                        </a:rPr>
                        <a:t>Aktivita </a:t>
                      </a:r>
                      <a:br>
                        <a:rPr lang="sk-SK" sz="1800" kern="5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k-SK" sz="1800" kern="500">
                          <a:solidFill>
                            <a:schemeClr val="tx1"/>
                          </a:solidFill>
                          <a:effectLst/>
                        </a:rPr>
                        <a:t>zamestnanca</a:t>
                      </a:r>
                      <a:endParaRPr lang="sk-SK" sz="1800" kern="50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/>
                </a:tc>
                <a:tc>
                  <a:txBody>
                    <a:bodyPr/>
                    <a:lstStyle/>
                    <a:p>
                      <a:pPr marL="36195" marR="36195" algn="ctr">
                        <a:lnSpc>
                          <a:spcPts val="1600"/>
                        </a:lnSpc>
                        <a:spcAft>
                          <a:spcPts val="1600"/>
                        </a:spcAft>
                      </a:pP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Kvalita  </a:t>
                      </a:r>
                      <a:b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výsledku</a:t>
                      </a:r>
                      <a:endParaRPr lang="sk-SK" sz="1800" kern="5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/>
                </a:tc>
              </a:tr>
              <a:tr h="1227964">
                <a:tc>
                  <a:txBody>
                    <a:bodyPr/>
                    <a:lstStyle/>
                    <a:p>
                      <a:pPr marL="3619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 smtClean="0">
                          <a:effectLst/>
                        </a:rPr>
                        <a:t>4</a:t>
                      </a:r>
                      <a:endParaRPr lang="sk-SK" sz="1800" kern="5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de-DE" sz="1800" kern="500" dirty="0" err="1">
                          <a:effectLst/>
                        </a:rPr>
                        <a:t>Rôznorodé</a:t>
                      </a:r>
                      <a:r>
                        <a:rPr lang="de-DE" sz="1800" kern="500" dirty="0">
                          <a:effectLst/>
                        </a:rPr>
                        <a:t> </a:t>
                      </a:r>
                      <a:r>
                        <a:rPr lang="de-DE" sz="1800" kern="500" dirty="0" err="1">
                          <a:effectLst/>
                        </a:rPr>
                        <a:t>príklady</a:t>
                      </a:r>
                      <a:endParaRPr lang="sk-SK" sz="1800" kern="500" dirty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sk-SK" sz="1800" kern="500" dirty="0" smtClean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de-DE" sz="1800" kern="500" dirty="0" err="1" smtClean="0">
                          <a:effectLst/>
                        </a:rPr>
                        <a:t>Žiadne</a:t>
                      </a:r>
                      <a:r>
                        <a:rPr lang="de-DE" sz="1800" kern="500" dirty="0" smtClean="0">
                          <a:effectLst/>
                        </a:rPr>
                        <a:t> </a:t>
                      </a:r>
                      <a:r>
                        <a:rPr lang="de-DE" sz="1800" kern="500" dirty="0" err="1">
                          <a:effectLst/>
                        </a:rPr>
                        <a:t>príklady</a:t>
                      </a:r>
                      <a:endParaRPr lang="sk-SK" sz="1800" kern="5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Kandidát uvádza rozsiahle príklady účinkov a komplexnosti, pri ktorých boli odvodené trvalé zlepšenia. </a:t>
                      </a:r>
                      <a:endParaRPr lang="sk-SK" sz="1800" kern="5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 err="1">
                          <a:solidFill>
                            <a:schemeClr val="tx1"/>
                          </a:solidFill>
                          <a:effectLst/>
                        </a:rPr>
                        <a:t>proaktívny</a:t>
                      </a:r>
                      <a:endParaRPr lang="sk-SK" sz="1800" kern="5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effectLst/>
                        </a:rPr>
                        <a:t>Výsledok má nadpriemernú kvalitu a je trvalý. </a:t>
                      </a:r>
                      <a:endParaRPr lang="sk-SK" sz="1800" kern="5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</a:tr>
              <a:tr h="1227966">
                <a:tc>
                  <a:txBody>
                    <a:bodyPr/>
                    <a:lstStyle/>
                    <a:p>
                      <a:pPr marL="3619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 smtClean="0">
                          <a:effectLst/>
                        </a:rPr>
                        <a:t>3</a:t>
                      </a:r>
                      <a:endParaRPr lang="sk-SK" sz="1800" kern="5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Kandidát uviedol minimálne jeden komplexný príklad s rozsiahlymi trvalými účinkami a jeden podporný príklad. </a:t>
                      </a:r>
                      <a:endParaRPr lang="sk-SK" sz="1800" kern="5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aktívny</a:t>
                      </a:r>
                      <a:endParaRPr lang="sk-SK" sz="1800" kern="5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effectLst/>
                        </a:rPr>
                        <a:t>Výsledok má dobrú kvalitu a dlhodobo prispieva k zlepšeniu. </a:t>
                      </a:r>
                      <a:endParaRPr lang="sk-SK" sz="1800" kern="5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</a:tr>
              <a:tr h="1430279">
                <a:tc>
                  <a:txBody>
                    <a:bodyPr/>
                    <a:lstStyle/>
                    <a:p>
                      <a:pPr marL="3619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 smtClean="0">
                          <a:effectLst/>
                        </a:rPr>
                        <a:t>2</a:t>
                      </a:r>
                      <a:endParaRPr lang="sk-SK" sz="1800" kern="5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Aj po viacerých otázkach kandidát uvádza len jeden príklad. Tento príklad nie je komplexný s ohľadom na rozsah a účinky. </a:t>
                      </a:r>
                      <a:endParaRPr lang="sk-SK" sz="1800" kern="5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reaktívny</a:t>
                      </a:r>
                      <a:endParaRPr lang="sk-SK" sz="1800" kern="5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effectLst/>
                        </a:rPr>
                        <a:t>Kvalita výsledku je priemerná a krátkodobo prispieva k zlepšeniu. </a:t>
                      </a:r>
                      <a:endParaRPr lang="sk-SK" sz="1800" kern="5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</a:tr>
              <a:tr h="1025651">
                <a:tc>
                  <a:txBody>
                    <a:bodyPr/>
                    <a:lstStyle/>
                    <a:p>
                      <a:pPr marL="3619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 smtClean="0">
                          <a:effectLst/>
                        </a:rPr>
                        <a:t>1</a:t>
                      </a:r>
                      <a:endParaRPr lang="sk-SK" sz="1800" kern="5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Ani po viacerých otázkach kandidát neuviedol žiadny príklad alebo uviedol len nedostatočné príklady. </a:t>
                      </a:r>
                      <a:endParaRPr lang="sk-SK" sz="1800" kern="5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>
                  <a:txBody>
                    <a:bodyPr/>
                    <a:lstStyle/>
                    <a:p>
                      <a:pPr marL="36195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solidFill>
                            <a:schemeClr val="tx1"/>
                          </a:solidFill>
                          <a:effectLst/>
                        </a:rPr>
                        <a:t>po opakovanej výzve</a:t>
                      </a:r>
                      <a:endParaRPr lang="sk-SK" sz="1800" kern="5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sk-SK" sz="1800" kern="500" dirty="0">
                          <a:effectLst/>
                        </a:rPr>
                        <a:t>Nízka kvalita, žiadne zlepšenie. </a:t>
                      </a:r>
                      <a:endParaRPr lang="sk-SK" sz="1800" kern="5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0" marR="0" marT="0" marB="14144" anchor="ctr"/>
                </a:tc>
              </a:tr>
            </a:tbl>
          </a:graphicData>
        </a:graphic>
      </p:graphicFrame>
      <p:sp>
        <p:nvSpPr>
          <p:cNvPr id="8" name="Rechtwinkliges Dreieck 2"/>
          <p:cNvSpPr>
            <a:spLocks noChangeArrowheads="1"/>
          </p:cNvSpPr>
          <p:nvPr/>
        </p:nvSpPr>
        <p:spPr bwMode="auto">
          <a:xfrm rot="10800000" flipH="1">
            <a:off x="1691680" y="2420888"/>
            <a:ext cx="438150" cy="2535235"/>
          </a:xfrm>
          <a:prstGeom prst="rtTriangle">
            <a:avLst/>
          </a:prstGeom>
          <a:solidFill>
            <a:srgbClr val="F2F2F2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9" name="Rechteck 8"/>
          <p:cNvSpPr>
            <a:spLocks noChangeArrowheads="1"/>
          </p:cNvSpPr>
          <p:nvPr/>
        </p:nvSpPr>
        <p:spPr bwMode="auto">
          <a:xfrm>
            <a:off x="2442796" y="3779839"/>
            <a:ext cx="84406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hteck 9"/>
          <p:cNvSpPr>
            <a:spLocks noChangeArrowheads="1"/>
          </p:cNvSpPr>
          <p:nvPr/>
        </p:nvSpPr>
        <p:spPr bwMode="auto">
          <a:xfrm>
            <a:off x="2416419" y="796926"/>
            <a:ext cx="844062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78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143000"/>
          </a:xfrm>
        </p:spPr>
        <p:txBody>
          <a:bodyPr/>
          <a:lstStyle/>
          <a:p>
            <a:r>
              <a:rPr lang="sk-SK" dirty="0" smtClean="0"/>
              <a:t>STAR metóda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3600" b="1" dirty="0" smtClean="0">
                <a:solidFill>
                  <a:schemeClr val="tx1"/>
                </a:solidFill>
              </a:rPr>
              <a:t>STAR (CARE)</a:t>
            </a:r>
            <a:endParaRPr lang="sk-SK" sz="36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9120" y="1556792"/>
            <a:ext cx="8496944" cy="352839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KONKRÉTNE PRÍKLADY!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sk-SK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sk-SK" sz="2800" b="1" dirty="0" smtClean="0"/>
              <a:t>S</a:t>
            </a:r>
            <a:r>
              <a:rPr lang="sk-SK" sz="2800" dirty="0" smtClean="0"/>
              <a:t> – Situácia (</a:t>
            </a:r>
            <a:r>
              <a:rPr lang="sk-SK" sz="2800" dirty="0" err="1" smtClean="0"/>
              <a:t>Situation</a:t>
            </a:r>
            <a:r>
              <a:rPr lang="sk-SK" sz="2800" dirty="0" smtClean="0"/>
              <a:t>) 		</a:t>
            </a:r>
            <a:r>
              <a:rPr lang="sk-SK" sz="2800" b="1" dirty="0" smtClean="0"/>
              <a:t>C</a:t>
            </a:r>
            <a:r>
              <a:rPr lang="sk-SK" sz="2800" dirty="0" smtClean="0"/>
              <a:t> – Kontext (</a:t>
            </a:r>
            <a:r>
              <a:rPr lang="sk-SK" sz="2800" dirty="0" err="1" smtClean="0"/>
              <a:t>Contex</a:t>
            </a:r>
            <a:r>
              <a:rPr lang="sk-SK" sz="2800" dirty="0" smtClean="0"/>
              <a:t>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sk-SK" sz="2800" b="1" dirty="0" smtClean="0"/>
              <a:t>T </a:t>
            </a:r>
            <a:r>
              <a:rPr lang="sk-SK" sz="2800" dirty="0" smtClean="0"/>
              <a:t>– Úloha (</a:t>
            </a:r>
            <a:r>
              <a:rPr lang="sk-SK" sz="2800" dirty="0" err="1" smtClean="0"/>
              <a:t>Task</a:t>
            </a:r>
            <a:r>
              <a:rPr lang="sk-SK" sz="2800" dirty="0" smtClean="0"/>
              <a:t>)			</a:t>
            </a:r>
            <a:r>
              <a:rPr lang="sk-SK" sz="2800" b="1" dirty="0" smtClean="0"/>
              <a:t>A</a:t>
            </a:r>
            <a:r>
              <a:rPr lang="sk-SK" sz="2800" dirty="0" smtClean="0"/>
              <a:t> – Akcia (</a:t>
            </a:r>
            <a:r>
              <a:rPr lang="sk-SK" sz="2800" dirty="0" err="1" smtClean="0"/>
              <a:t>Action</a:t>
            </a:r>
            <a:r>
              <a:rPr lang="sk-SK" sz="2800" dirty="0" smtClean="0"/>
              <a:t>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sk-SK" sz="2800" b="1" dirty="0" smtClean="0"/>
              <a:t>A</a:t>
            </a:r>
            <a:r>
              <a:rPr lang="sk-SK" sz="2800" dirty="0" smtClean="0"/>
              <a:t> – Akcia (</a:t>
            </a:r>
            <a:r>
              <a:rPr lang="sk-SK" sz="2800" dirty="0" err="1" smtClean="0"/>
              <a:t>Action</a:t>
            </a:r>
            <a:r>
              <a:rPr lang="sk-SK" sz="2800" dirty="0" smtClean="0"/>
              <a:t>)			</a:t>
            </a:r>
            <a:r>
              <a:rPr lang="sk-SK" sz="2800" b="1" dirty="0" smtClean="0"/>
              <a:t>R</a:t>
            </a:r>
            <a:r>
              <a:rPr lang="sk-SK" sz="2800" dirty="0" smtClean="0"/>
              <a:t> – Rola (Role)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sk-SK" sz="2800" b="1" dirty="0" smtClean="0"/>
              <a:t>R</a:t>
            </a:r>
            <a:r>
              <a:rPr lang="sk-SK" sz="2800" dirty="0" smtClean="0"/>
              <a:t> – Výsledok (</a:t>
            </a:r>
            <a:r>
              <a:rPr lang="sk-SK" sz="2800" dirty="0" err="1" smtClean="0"/>
              <a:t>Result</a:t>
            </a:r>
            <a:r>
              <a:rPr lang="sk-SK" sz="2800" dirty="0" smtClean="0"/>
              <a:t>)		</a:t>
            </a:r>
            <a:r>
              <a:rPr lang="sk-SK" sz="2800" b="1" dirty="0" smtClean="0"/>
              <a:t>E</a:t>
            </a:r>
            <a:r>
              <a:rPr lang="sk-SK" sz="2800" dirty="0" smtClean="0"/>
              <a:t> – Efekt (</a:t>
            </a:r>
            <a:r>
              <a:rPr lang="sk-SK" sz="2800" dirty="0" err="1" smtClean="0"/>
              <a:t>Efect</a:t>
            </a:r>
            <a:r>
              <a:rPr lang="sk-SK" sz="2800" dirty="0" smtClean="0"/>
              <a:t>)</a:t>
            </a:r>
            <a:endParaRPr lang="sk-SK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7672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3600" b="1" dirty="0" smtClean="0">
                <a:solidFill>
                  <a:schemeClr val="tx1"/>
                </a:solidFill>
              </a:rPr>
              <a:t>STAR (CARE) – Príklady otázok</a:t>
            </a:r>
            <a:endParaRPr lang="sk-SK" sz="36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9120" y="1556792"/>
            <a:ext cx="8496944" cy="3816424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i="1" dirty="0" smtClean="0"/>
              <a:t>Stalo sa Vám v zamestnaní, že ste odhalili nejakú chybu alebo problém, ktorý by inak spôsobil firme veľké problémy?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i="1" dirty="0" smtClean="0"/>
              <a:t>Spomeňte si na príklad kedy sa Vám nahromadilo viacej úloh naraz, všetky veľmi vysokej priority. Ako ste postupovali?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i="1" dirty="0" smtClean="0"/>
              <a:t>Stalo sa Vám niekedy, že ste museli pripraviť dôležitý projekt a narazili ste na to, že nemáte dostatok informácií? Ako ste situáciu riešili?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445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3600" b="1" dirty="0" smtClean="0">
                <a:solidFill>
                  <a:schemeClr val="tx1"/>
                </a:solidFill>
              </a:rPr>
              <a:t>NEÚPLNÁ STAR</a:t>
            </a:r>
            <a:endParaRPr lang="sk-SK" sz="36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9120" y="1556792"/>
            <a:ext cx="8496944" cy="3816424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Chýba niektorá zložka STAR (popis situácie, úlohy, činnosti, ktorú kandidát vyvinul alebo výsledku)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Doplňujúcimi otázkami musíme zistiť chýbajúcu časť STAR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sk-SK" dirty="0" smtClean="0"/>
              <a:t>Príklady DOPLŇUJÚCICH OTÁZOK: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sk-SK" dirty="0" smtClean="0"/>
              <a:t>Popíšte okolnosti tejto situácie (Situácia)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sk-SK" dirty="0" smtClean="0"/>
              <a:t>Aká bola Vaša rola v tejto úlohe? (Akcia)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sk-SK" dirty="0" smtClean="0"/>
              <a:t>Čo na to Váš nadriadený? (Výsledok)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62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84976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3600" b="1" dirty="0" smtClean="0">
                <a:solidFill>
                  <a:schemeClr val="tx1"/>
                </a:solidFill>
              </a:rPr>
              <a:t>FALOŠNÁ STAR</a:t>
            </a:r>
            <a:endParaRPr lang="sk-SK" sz="36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9120" y="1556792"/>
            <a:ext cx="8496944" cy="3816424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Nekonkrétna odpoveď</a:t>
            </a:r>
          </a:p>
          <a:p>
            <a:pPr marL="320040" lvl="1" indent="0">
              <a:buNone/>
              <a:defRPr/>
            </a:pPr>
            <a:r>
              <a:rPr lang="sk-SK" dirty="0" smtClean="0"/>
              <a:t>- </a:t>
            </a:r>
            <a:r>
              <a:rPr lang="sk-SK" i="1" dirty="0" smtClean="0"/>
              <a:t>Vždy si urobím dostatok času na zákazníka.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Osobné názory kandidáta</a:t>
            </a:r>
          </a:p>
          <a:p>
            <a:pPr marL="0" lvl="1" indent="0">
              <a:spcBef>
                <a:spcPts val="580"/>
              </a:spcBef>
              <a:buClr>
                <a:schemeClr val="accent1"/>
              </a:buClr>
              <a:buNone/>
              <a:defRPr/>
            </a:pPr>
            <a:r>
              <a:rPr lang="sk-SK" dirty="0"/>
              <a:t> </a:t>
            </a:r>
            <a:r>
              <a:rPr lang="sk-SK" dirty="0" smtClean="0"/>
              <a:t>   - </a:t>
            </a:r>
            <a:r>
              <a:rPr lang="sk-SK" i="1" dirty="0" smtClean="0"/>
              <a:t>Myslím, že vždy treba dbať na povesť firmy.</a:t>
            </a:r>
            <a:endParaRPr lang="sk-SK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Teoretické, hypotetické resp. do budúcna orientované odpovede</a:t>
            </a:r>
          </a:p>
          <a:p>
            <a:pPr marL="0" lvl="1" indent="0">
              <a:spcBef>
                <a:spcPts val="580"/>
              </a:spcBef>
              <a:buClr>
                <a:schemeClr val="accent1"/>
              </a:buClr>
              <a:buNone/>
              <a:defRPr/>
            </a:pPr>
            <a:r>
              <a:rPr lang="sk-SK" dirty="0" smtClean="0"/>
              <a:t>    - </a:t>
            </a:r>
            <a:r>
              <a:rPr lang="sk-SK" i="1" dirty="0" smtClean="0"/>
              <a:t>Keby som videl, že termín nestihnem, vyhľadal by som pomoc kolegov.</a:t>
            </a:r>
            <a:endParaRPr lang="sk-SK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 smtClean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27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772400" cy="706090"/>
          </a:xfrm>
        </p:spPr>
        <p:txBody>
          <a:bodyPr>
            <a:normAutofit/>
          </a:bodyPr>
          <a:lstStyle/>
          <a:p>
            <a:r>
              <a:rPr lang="sk-SK" altLang="sk-SK" sz="3200" b="1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Tvorba otázok pre </a:t>
            </a:r>
            <a:r>
              <a:rPr lang="sk-SK" altLang="sk-SK" sz="3200" b="1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pohovor – 2 typy</a:t>
            </a:r>
            <a:endParaRPr lang="sk-SK" altLang="sk-SK" sz="3200" b="1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496944" cy="4752528"/>
          </a:xfrm>
        </p:spPr>
        <p:txBody>
          <a:bodyPr rtlCol="0">
            <a:normAutofit fontScale="92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k-SK" b="1" dirty="0" err="1" smtClean="0"/>
              <a:t>Behaviorálne</a:t>
            </a:r>
            <a:r>
              <a:rPr lang="sk-SK" dirty="0" smtClean="0"/>
              <a:t>: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dirty="0" smtClean="0"/>
              <a:t>Čerpajú zo správania kandidáta v minulosti týkajúceho sa jeho schopností, vedomostí spojených s prácou, zručností a skúseností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dirty="0" smtClean="0"/>
              <a:t>Základný predpoklad: Najlepší </a:t>
            </a:r>
            <a:r>
              <a:rPr lang="sk-SK" dirty="0" err="1" smtClean="0"/>
              <a:t>prediktor</a:t>
            </a:r>
            <a:r>
              <a:rPr lang="sk-SK" dirty="0" smtClean="0"/>
              <a:t> budúceho konania kandidáta v situáciách súvisiacich s prácou je jeho správanie sa v minulosti za podobných podmienok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sk-SK" b="1" dirty="0" smtClean="0"/>
              <a:t>Situačné</a:t>
            </a:r>
            <a:r>
              <a:rPr lang="sk-SK" dirty="0" smtClean="0"/>
              <a:t>: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dirty="0" smtClean="0"/>
              <a:t>Prezentujú hypotetické pracovné situácie a dilemy a pýtajú sa kandidátov, ako by v nich reagovali</a:t>
            </a:r>
          </a:p>
          <a:p>
            <a:pPr marL="914400" lvl="1" indent="-514350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dirty="0" smtClean="0"/>
              <a:t>Základný predpoklad: Zámery ľudí sú blízke ich skutočnému správaniu</a:t>
            </a:r>
          </a:p>
        </p:txBody>
      </p:sp>
    </p:spTree>
    <p:extLst>
      <p:ext uri="{BB962C8B-B14F-4D97-AF65-F5344CB8AC3E}">
        <p14:creationId xmlns:p14="http://schemas.microsoft.com/office/powerpoint/2010/main" val="84442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772400" cy="77809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k-SK" altLang="sk-SK" sz="2600" b="1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Tvorba rozvíjajúcich otázok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424936" cy="3744416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Dodatočné rozvíjajúce otázky môžu pomôcť viesť kandidáta k tomu, aby nám v odpovedi povedal práve tie informácie, ktoré sú podstatné pre naše hodnotenie (STAR)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Či budú dodatočné otázky povolené je potrebné sa rozhodnúť vopred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 prípade že áno, vytvorte zoznam akceptovaných dodatočných otázok pre každú kompetenciu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9990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850106"/>
          </a:xfrm>
        </p:spPr>
        <p:txBody>
          <a:bodyPr>
            <a:normAutofit/>
          </a:bodyPr>
          <a:lstStyle/>
          <a:p>
            <a:r>
              <a:rPr lang="sk-SK" altLang="sk-SK" sz="2600" b="1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Tvorba rozvíjajúcich otázok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8496944" cy="4572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Nepoužívajte zavádzajúce dodatočné otázky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Žiadnym spôsobom nespochybňujte stanovisko kandidáta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Snažte sa priblížiť k tomu, aké boli kandidátove špecifické úlohy a činnosti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dirty="0" smtClean="0"/>
              <a:t>Požiadajte ho o </a:t>
            </a:r>
            <a:r>
              <a:rPr lang="sk-SK" dirty="0" err="1" smtClean="0"/>
              <a:t>upresnenie</a:t>
            </a:r>
            <a:r>
              <a:rPr lang="sk-SK" dirty="0" smtClean="0"/>
              <a:t> ak sa vyjadruje v množnom čísle (</a:t>
            </a:r>
            <a:r>
              <a:rPr lang="sk-SK" i="1" dirty="0" smtClean="0"/>
              <a:t>my sme urobili, naša skupina urobila</a:t>
            </a:r>
            <a:r>
              <a:rPr lang="sk-SK" dirty="0" smtClean="0"/>
              <a:t>...), alebo neurčito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Používajte otvorené otázky, s výnimkou situácie kedy potrebujete odpoveď áno/nie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635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2600" b="1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Tvorba rozvíjajúcich otázok</a:t>
            </a:r>
            <a:br>
              <a:rPr lang="sk-SK" sz="2600" b="1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sk-SK" sz="2600" b="1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Behaviorálne</a:t>
            </a:r>
            <a:r>
              <a:rPr lang="sk-SK" sz="2600" b="1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otázky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7772400" cy="4104456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Situácia/úloha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Kto bol zapojený?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Aké faktory viedli k tejto situácii?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Akcia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Ako ste reagovali?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Aká bola vaša úloha?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Výsledok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Aký bol výsledok?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Je niečo, čo by ste urobili inak?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309190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luna.cas.usf.edu/~mbrannic/files/pmet/tr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08720"/>
            <a:ext cx="7581900" cy="51911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3528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2600" b="1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Tvorba rozvíjajúcich otázok</a:t>
            </a:r>
            <a:br>
              <a:rPr lang="sk-SK" sz="2600" b="1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</a:br>
            <a:r>
              <a:rPr lang="sk-SK" sz="2600" b="1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Behaviorálne</a:t>
            </a:r>
            <a:r>
              <a:rPr lang="sk-SK" sz="2600" b="1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otázky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712968" cy="45720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Situácia/úloha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Prečo si myslíte, že sa daná situácia stala?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Čo považujete za najkritickejšie prvky tejto situácie?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Akcia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Akú prvú vec by ste povedali alebo urobili?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Aké faktory by mohli ovplyvniť vaše konanie?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Aké by mohli byť alternatívy vášho konania?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Výsledok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Ako myslíte že bude vaše konanie prijaté?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i="1" dirty="0" smtClean="0"/>
              <a:t>Čo považujete za hlavný prínos vášho konania?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39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8" name="Picture 6" descr="http://luna.cas.usf.edu/~mbrannic/files/pmet/tr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0017" y="980728"/>
            <a:ext cx="7782675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luna.cas.usf.edu/~mbrannic/files/pmet/tr1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910927"/>
            <a:ext cx="7019925" cy="5686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838" y="771525"/>
            <a:ext cx="793432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Bio</a:t>
            </a:r>
            <a:r>
              <a:rPr lang="sk-SK" sz="4000" smtClean="0"/>
              <a:t>-dáta</a:t>
            </a:r>
            <a:endParaRPr lang="en-US" sz="40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153400" cy="3505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smtClean="0"/>
              <a:t>S</a:t>
            </a:r>
            <a:r>
              <a:rPr lang="sk-SK" sz="2800" smtClean="0"/>
              <a:t>lušná kriteriálna validita</a:t>
            </a:r>
            <a:endParaRPr lang="en-US" sz="28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400" smtClean="0"/>
              <a:t>Najmä smerom k neželanému správaniu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400" smtClean="0"/>
              <a:t>Nie sú nadbytočné aj pri využití metód na postihnutie osobnostných premenných</a:t>
            </a:r>
            <a:r>
              <a:rPr lang="en-US" sz="2400" smtClean="0"/>
              <a:t> (McManus &amp; Kelly, 1999)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800" smtClean="0"/>
              <a:t>Problematika merania</a:t>
            </a:r>
            <a:endParaRPr lang="en-US" sz="28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400" smtClean="0"/>
              <a:t>zovšeobecniteľnosť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400" smtClean="0"/>
              <a:t>neúprimnosť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400" smtClean="0"/>
              <a:t>Etický prístup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400" smtClean="0"/>
              <a:t>súkromie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/>
              <a:t>Interview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k-SK" sz="2200" smtClean="0"/>
              <a:t>Štruktúrované vs. neštruktúrované</a:t>
            </a:r>
            <a:endParaRPr lang="en-US" sz="2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200" smtClean="0"/>
              <a:t>Zber info vs. vzorka interpersonálnych prejavov</a:t>
            </a:r>
            <a:endParaRPr lang="en-US" sz="2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smtClean="0"/>
              <a:t>Si</a:t>
            </a:r>
            <a:r>
              <a:rPr lang="sk-SK" sz="2200" smtClean="0"/>
              <a:t>tuačné</a:t>
            </a:r>
            <a:r>
              <a:rPr lang="en-US" sz="2200" smtClean="0"/>
              <a:t> interview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900" smtClean="0"/>
              <a:t>„Ako by ste si poradili so zvládnutím situácie v ktorej by ste potrebovali pomoc od človeka, ktorého veľmi neznášate?“</a:t>
            </a:r>
            <a:endParaRPr lang="en-US" sz="19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200" smtClean="0"/>
              <a:t>Problematika merania</a:t>
            </a:r>
            <a:endParaRPr lang="en-US" sz="22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smtClean="0"/>
              <a:t>Štruktúrované má jednu z najvyšších validít vôbec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smtClean="0"/>
              <a:t>Neistá hodnota neštruktúrovaného</a:t>
            </a:r>
            <a:r>
              <a:rPr lang="en-US" sz="1800" smtClean="0"/>
              <a:t>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 Ill</a:t>
            </a:r>
            <a:r>
              <a:rPr lang="sk-SK" sz="1800" smtClean="0"/>
              <a:t>úzia validity</a:t>
            </a:r>
            <a:endParaRPr lang="en-US" sz="18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200" smtClean="0"/>
              <a:t>Zásady</a:t>
            </a:r>
            <a:r>
              <a:rPr lang="en-US" sz="2200" smtClean="0"/>
              <a:t> </a:t>
            </a:r>
            <a:r>
              <a:rPr lang="sk-SK" sz="2200" smtClean="0"/>
              <a:t>štruktúrovaného interview</a:t>
            </a:r>
            <a:endParaRPr lang="en-US" sz="22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smtClean="0"/>
              <a:t>interviewer </a:t>
            </a:r>
            <a:r>
              <a:rPr lang="sk-SK" sz="2000" smtClean="0"/>
              <a:t>by mal poznať prácu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smtClean="0"/>
              <a:t>interviewer </a:t>
            </a:r>
            <a:r>
              <a:rPr lang="sk-SK" sz="2000" smtClean="0"/>
              <a:t>by NEMAL mať k dispozícii info o uchádzačovi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smtClean="0"/>
              <a:t>individu</a:t>
            </a:r>
            <a:r>
              <a:rPr lang="sk-SK" sz="2000" smtClean="0"/>
              <a:t>álny</a:t>
            </a:r>
            <a:r>
              <a:rPr lang="en-US" sz="2000" smtClean="0"/>
              <a:t> rating dimen</a:t>
            </a:r>
            <a:r>
              <a:rPr lang="sk-SK" sz="2000" smtClean="0"/>
              <a:t>zií</a:t>
            </a:r>
            <a:r>
              <a:rPr lang="en-US" sz="2000" smtClean="0"/>
              <a:t> A</a:t>
            </a:r>
            <a:r>
              <a:rPr lang="sk-SK" sz="2000" smtClean="0"/>
              <a:t>Ž PO ukončení</a:t>
            </a:r>
            <a:r>
              <a:rPr lang="en-US" sz="2000" smtClean="0"/>
              <a:t> interview 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90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>
            <a:spLocks noChangeArrowheads="1"/>
          </p:cNvSpPr>
          <p:nvPr/>
        </p:nvSpPr>
        <p:spPr bwMode="auto">
          <a:xfrm>
            <a:off x="179388" y="404813"/>
            <a:ext cx="8964612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sk-SK" sz="3400" b="1" dirty="0">
                <a:solidFill>
                  <a:schemeClr val="tx1"/>
                </a:solidFill>
                <a:latin typeface="Calibri" pitchFamily="34" charset="0"/>
              </a:rPr>
              <a:t>Najčastejšie spôsoby a stratégie vedenia pohovoru</a:t>
            </a:r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179388" y="1543051"/>
            <a:ext cx="8569076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buFont typeface="Wingdings" pitchFamily="2" charset="2"/>
              <a:buChar char="§"/>
            </a:pP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Milý a priateľský</a:t>
            </a:r>
          </a:p>
          <a:p>
            <a:pPr algn="l">
              <a:spcBef>
                <a:spcPts val="600"/>
              </a:spcBef>
              <a:buFont typeface="Wingdings" pitchFamily="2" charset="2"/>
              <a:buChar char="§"/>
            </a:pP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Problém </a:t>
            </a:r>
            <a:r>
              <a:rPr lang="sk-SK" sz="3200" dirty="0" err="1">
                <a:solidFill>
                  <a:schemeClr val="tx1"/>
                </a:solidFill>
                <a:latin typeface="Calibri" pitchFamily="34" charset="0"/>
              </a:rPr>
              <a:t>solving</a:t>
            </a: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 stratégia (veštec)</a:t>
            </a:r>
          </a:p>
          <a:p>
            <a:pPr algn="l">
              <a:spcBef>
                <a:spcPts val="600"/>
              </a:spcBef>
              <a:buFont typeface="Wingdings" pitchFamily="2" charset="2"/>
              <a:buChar char="§"/>
            </a:pPr>
            <a:r>
              <a:rPr lang="sk-SK" sz="3200" dirty="0" err="1">
                <a:solidFill>
                  <a:schemeClr val="tx1"/>
                </a:solidFill>
                <a:latin typeface="Calibri" pitchFamily="34" charset="0"/>
              </a:rPr>
              <a:t>Stress</a:t>
            </a: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 stratégia</a:t>
            </a:r>
          </a:p>
          <a:p>
            <a:pPr algn="l">
              <a:spcBef>
                <a:spcPts val="600"/>
              </a:spcBef>
              <a:buFont typeface="Wingdings" pitchFamily="2" charset="2"/>
              <a:buChar char="§"/>
            </a:pP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„</a:t>
            </a:r>
            <a:r>
              <a:rPr lang="sk-SK" sz="3200" dirty="0" err="1">
                <a:solidFill>
                  <a:schemeClr val="tx1"/>
                </a:solidFill>
                <a:latin typeface="Calibri" pitchFamily="34" charset="0"/>
              </a:rPr>
              <a:t>Sweet</a:t>
            </a: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 and </a:t>
            </a:r>
            <a:r>
              <a:rPr lang="sk-SK" sz="3200" dirty="0" err="1">
                <a:solidFill>
                  <a:schemeClr val="tx1"/>
                </a:solidFill>
                <a:latin typeface="Calibri" pitchFamily="34" charset="0"/>
              </a:rPr>
              <a:t>Sour</a:t>
            </a: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“ stratégia</a:t>
            </a:r>
          </a:p>
          <a:p>
            <a:pPr algn="l">
              <a:spcBef>
                <a:spcPts val="600"/>
              </a:spcBef>
              <a:buFont typeface="Wingdings" pitchFamily="2" charset="2"/>
              <a:buChar char="§"/>
            </a:pP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Biografický prístup (policajt)</a:t>
            </a:r>
          </a:p>
          <a:p>
            <a:pPr algn="l">
              <a:spcBef>
                <a:spcPts val="600"/>
              </a:spcBef>
              <a:buFont typeface="Wingdings" pitchFamily="2" charset="2"/>
              <a:buChar char="§"/>
            </a:pP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Prístup založený na kritériách, CBI – </a:t>
            </a:r>
            <a:r>
              <a:rPr lang="sk-SK" sz="3200" dirty="0" err="1">
                <a:solidFill>
                  <a:schemeClr val="tx1"/>
                </a:solidFill>
                <a:latin typeface="Calibri" pitchFamily="34" charset="0"/>
              </a:rPr>
              <a:t>Competency</a:t>
            </a: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 </a:t>
            </a:r>
            <a:br>
              <a:rPr lang="sk-SK" sz="320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  </a:t>
            </a:r>
            <a:r>
              <a:rPr lang="sk-SK" sz="3200" dirty="0" err="1">
                <a:solidFill>
                  <a:schemeClr val="tx1"/>
                </a:solidFill>
                <a:latin typeface="Calibri" pitchFamily="34" charset="0"/>
              </a:rPr>
              <a:t>Based</a:t>
            </a: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 Interview </a:t>
            </a:r>
          </a:p>
          <a:p>
            <a:pPr algn="l">
              <a:spcBef>
                <a:spcPts val="600"/>
              </a:spcBef>
              <a:buFont typeface="Wingdings" pitchFamily="2" charset="2"/>
              <a:buChar char="§"/>
            </a:pPr>
            <a:r>
              <a:rPr lang="sk-SK" sz="3200" dirty="0" err="1">
                <a:solidFill>
                  <a:schemeClr val="tx1"/>
                </a:solidFill>
                <a:latin typeface="Calibri" pitchFamily="34" charset="0"/>
              </a:rPr>
              <a:t>Štrukturované</a:t>
            </a: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sk-SK" sz="3200" dirty="0" err="1">
                <a:solidFill>
                  <a:schemeClr val="tx1"/>
                </a:solidFill>
                <a:latin typeface="Calibri" pitchFamily="34" charset="0"/>
              </a:rPr>
              <a:t>vs</a:t>
            </a:r>
            <a:r>
              <a:rPr lang="sk-SK" sz="3200" dirty="0">
                <a:solidFill>
                  <a:schemeClr val="tx1"/>
                </a:solidFill>
                <a:latin typeface="Calibri" pitchFamily="34" charset="0"/>
              </a:rPr>
              <a:t>. </a:t>
            </a:r>
            <a:r>
              <a:rPr lang="sk-SK" sz="3200" dirty="0" err="1">
                <a:solidFill>
                  <a:schemeClr val="tx1"/>
                </a:solidFill>
                <a:latin typeface="Calibri" pitchFamily="34" charset="0"/>
              </a:rPr>
              <a:t>neštrukturované</a:t>
            </a:r>
            <a:endParaRPr lang="sk-SK" sz="3200" dirty="0">
              <a:solidFill>
                <a:schemeClr val="tx1"/>
              </a:solidFill>
              <a:latin typeface="Calibri" pitchFamily="34" charset="0"/>
            </a:endParaRPr>
          </a:p>
          <a:p>
            <a:pPr algn="l"/>
            <a:endParaRPr lang="sk-SK" sz="20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85813" y="115888"/>
            <a:ext cx="7772400" cy="1571625"/>
          </a:xfrm>
        </p:spPr>
        <p:txBody>
          <a:bodyPr lIns="90488" tIns="44450" rIns="90488" bIns="44450"/>
          <a:lstStyle/>
          <a:p>
            <a:r>
              <a:rPr lang="sk-SK" sz="5400" b="1" smtClean="0"/>
              <a:t>Trochu vedy</a:t>
            </a:r>
            <a:endParaRPr lang="en-GB" sz="5400" b="1" smtClean="0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auto">
          <a:xfrm>
            <a:off x="539552" y="1700213"/>
            <a:ext cx="828059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buFont typeface="Arial" charset="0"/>
              <a:buChar char="•"/>
            </a:pPr>
            <a:r>
              <a:rPr lang="sk-SK" altLang="sk-SK" sz="3200" dirty="0">
                <a:solidFill>
                  <a:schemeClr val="tx1"/>
                </a:solidFill>
                <a:latin typeface="Calibri" pitchFamily="34" charset="0"/>
              </a:rPr>
              <a:t> Interview má ako nástroj výberu dlhú históriu</a:t>
            </a:r>
          </a:p>
          <a:p>
            <a:pPr algn="l">
              <a:spcBef>
                <a:spcPts val="600"/>
              </a:spcBef>
              <a:buFont typeface="Arial" charset="0"/>
              <a:buChar char="•"/>
            </a:pPr>
            <a:r>
              <a:rPr lang="sk-SK" altLang="sk-SK" sz="3200" dirty="0">
                <a:solidFill>
                  <a:schemeClr val="tx1"/>
                </a:solidFill>
                <a:latin typeface="Calibri" pitchFamily="34" charset="0"/>
              </a:rPr>
              <a:t> Dĺžka interview: 3 min až 2 hod</a:t>
            </a:r>
          </a:p>
          <a:p>
            <a:pPr algn="l">
              <a:spcBef>
                <a:spcPts val="600"/>
              </a:spcBef>
              <a:buFont typeface="Arial" charset="0"/>
              <a:buChar char="•"/>
            </a:pPr>
            <a:r>
              <a:rPr lang="sk-SK" altLang="sk-SK" sz="3200" dirty="0">
                <a:solidFill>
                  <a:schemeClr val="tx1"/>
                </a:solidFill>
                <a:latin typeface="Calibri" pitchFamily="34" charset="0"/>
              </a:rPr>
              <a:t> Mnoho rôznych druhov a poddruhov</a:t>
            </a:r>
          </a:p>
          <a:p>
            <a:pPr algn="l">
              <a:spcBef>
                <a:spcPts val="600"/>
              </a:spcBef>
              <a:buFont typeface="Arial" charset="0"/>
              <a:buChar char="•"/>
            </a:pPr>
            <a:r>
              <a:rPr lang="sk-SK" altLang="sk-SK" sz="3200" dirty="0">
                <a:solidFill>
                  <a:schemeClr val="tx1"/>
                </a:solidFill>
                <a:latin typeface="Calibri" pitchFamily="34" charset="0"/>
              </a:rPr>
              <a:t> V minulosti veľmi často náhodná záležitosť,   </a:t>
            </a:r>
            <a:br>
              <a:rPr lang="sk-SK" altLang="sk-SK" sz="320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sk-SK" altLang="sk-SK" sz="3200" dirty="0">
                <a:solidFill>
                  <a:schemeClr val="tx1"/>
                </a:solidFill>
                <a:latin typeface="Calibri" pitchFamily="34" charset="0"/>
              </a:rPr>
              <a:t>   bez pripravených otázok či bodovania</a:t>
            </a:r>
          </a:p>
          <a:p>
            <a:pPr algn="l">
              <a:spcBef>
                <a:spcPts val="600"/>
              </a:spcBef>
              <a:buFont typeface="Arial" charset="0"/>
              <a:buChar char="•"/>
            </a:pPr>
            <a:r>
              <a:rPr lang="sk-SK" altLang="sk-SK" sz="3200" dirty="0">
                <a:solidFill>
                  <a:schemeClr val="tx1"/>
                </a:solidFill>
                <a:latin typeface="Calibri" pitchFamily="34" charset="0"/>
              </a:rPr>
              <a:t> V súčasnosti príklon k štruktúrovanému   </a:t>
            </a:r>
            <a:br>
              <a:rPr lang="sk-SK" altLang="sk-SK" sz="320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sk-SK" altLang="sk-SK" sz="3200" dirty="0">
                <a:solidFill>
                  <a:schemeClr val="tx1"/>
                </a:solidFill>
                <a:latin typeface="Calibri" pitchFamily="34" charset="0"/>
              </a:rPr>
              <a:t>  interview</a:t>
            </a:r>
          </a:p>
          <a:p>
            <a:pPr algn="l"/>
            <a:endParaRPr lang="sk-SK" sz="14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dirty="0" smtClean="0"/>
              <a:t>Základné prvky vylepšenia interview</a:t>
            </a:r>
            <a:endParaRPr lang="sk-SK" dirty="0"/>
          </a:p>
        </p:txBody>
      </p:sp>
      <p:sp>
        <p:nvSpPr>
          <p:cNvPr id="5123" name="Zástupný symbol obsahu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r>
              <a:rPr lang="sk-SK" smtClean="0"/>
              <a:t>Vybrať interviewerov (individuálna validita od -0,1 po 0,65)</a:t>
            </a:r>
          </a:p>
          <a:p>
            <a:r>
              <a:rPr lang="sk-SK" smtClean="0"/>
              <a:t>„vyzná sa v ľuďoch“ je pravdepodobne mýtus</a:t>
            </a:r>
          </a:p>
          <a:p>
            <a:r>
              <a:rPr lang="sk-SK" smtClean="0"/>
              <a:t>Panelové interview – nejednoznačné závery o prínose</a:t>
            </a:r>
          </a:p>
          <a:p>
            <a:r>
              <a:rPr lang="sk-SK" smtClean="0"/>
              <a:t>Využitie rovnakých interviewerov  validitu zvyšuje</a:t>
            </a:r>
          </a:p>
          <a:p>
            <a:r>
              <a:rPr lang="sk-SK" smtClean="0"/>
              <a:t>Tréning interviewerov výrazne pomáha</a:t>
            </a:r>
          </a:p>
          <a:p>
            <a:r>
              <a:rPr lang="sk-SK" smtClean="0"/>
              <a:t>Robenie si poznámok podporuje objektivitu</a:t>
            </a:r>
          </a:p>
          <a:p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85738" y="620713"/>
            <a:ext cx="84899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3200" b="0">
                <a:solidFill>
                  <a:schemeClr val="tx1"/>
                </a:solidFill>
              </a:rPr>
              <a:t>Inteligencia a osobnosť ako psychologický problém</a:t>
            </a:r>
            <a:endParaRPr lang="cs-CZ" sz="3200" b="0">
              <a:solidFill>
                <a:schemeClr val="tx1"/>
              </a:solidFill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 rot="-2365668">
            <a:off x="1430338" y="2273300"/>
            <a:ext cx="1217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sk-SK" sz="2400" b="0">
                <a:solidFill>
                  <a:schemeClr val="tx1"/>
                </a:solidFill>
              </a:rPr>
              <a:t>Kontext</a:t>
            </a:r>
            <a:endParaRPr lang="cs-CZ" sz="2400" b="0">
              <a:solidFill>
                <a:schemeClr val="tx1"/>
              </a:solidFill>
            </a:endParaRP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 rot="-2295726">
            <a:off x="1169988" y="3155950"/>
            <a:ext cx="2846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sk-SK" sz="2400" b="0">
                <a:solidFill>
                  <a:schemeClr val="tx1"/>
                </a:solidFill>
              </a:rPr>
              <a:t>Historické súvislosti</a:t>
            </a:r>
            <a:endParaRPr lang="cs-CZ" sz="2400" b="0">
              <a:solidFill>
                <a:schemeClr val="tx1"/>
              </a:solidFill>
            </a:endParaRP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 rot="-2365668">
            <a:off x="503238" y="3552825"/>
            <a:ext cx="5932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sk-SK" sz="2400" b="0">
                <a:solidFill>
                  <a:schemeClr val="tx1"/>
                </a:solidFill>
              </a:rPr>
              <a:t>Metodologické a psychometrické súvislosti</a:t>
            </a:r>
            <a:endParaRPr lang="cs-CZ" sz="2400" b="0">
              <a:solidFill>
                <a:schemeClr val="tx1"/>
              </a:solidFill>
            </a:endParaRPr>
          </a:p>
        </p:txBody>
      </p:sp>
      <p:sp>
        <p:nvSpPr>
          <p:cNvPr id="5126" name="Text Box 8"/>
          <p:cNvSpPr txBox="1">
            <a:spLocks noChangeArrowheads="1"/>
          </p:cNvSpPr>
          <p:nvPr/>
        </p:nvSpPr>
        <p:spPr bwMode="auto">
          <a:xfrm>
            <a:off x="4551363" y="3802063"/>
            <a:ext cx="2597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sk-SK" sz="3600" b="0">
                <a:solidFill>
                  <a:schemeClr val="tx1"/>
                </a:solidFill>
              </a:rPr>
              <a:t>VALIDITA!!!</a:t>
            </a:r>
            <a:endParaRPr lang="cs-CZ" sz="3600" b="0">
              <a:solidFill>
                <a:schemeClr val="tx1"/>
              </a:solidFill>
            </a:endParaRPr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4479925" y="5176838"/>
            <a:ext cx="3130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sk-SK" b="0">
                <a:solidFill>
                  <a:schemeClr val="tx1"/>
                </a:solidFill>
              </a:rPr>
              <a:t>RELIABILITA, OBJEKTIVITA</a:t>
            </a:r>
            <a:endParaRPr lang="cs-CZ" b="0">
              <a:solidFill>
                <a:schemeClr val="tx1"/>
              </a:solidFill>
            </a:endParaRPr>
          </a:p>
        </p:txBody>
      </p:sp>
      <p:sp>
        <p:nvSpPr>
          <p:cNvPr id="5128" name="Line 10"/>
          <p:cNvSpPr>
            <a:spLocks noChangeShapeType="1"/>
          </p:cNvSpPr>
          <p:nvPr/>
        </p:nvSpPr>
        <p:spPr bwMode="auto">
          <a:xfrm>
            <a:off x="900113" y="1700213"/>
            <a:ext cx="7272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sk-SK" sz="3800" b="1" smtClean="0"/>
              <a:t>Vzorky práce</a:t>
            </a:r>
            <a:endParaRPr lang="en-US" sz="3800" b="1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772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P</a:t>
            </a:r>
            <a:r>
              <a:rPr lang="sk-SK" sz="2800" smtClean="0"/>
              <a:t>lnenie úloh pri štandardizovaných podmienkach</a:t>
            </a: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smtClean="0"/>
              <a:t>Historic</a:t>
            </a:r>
            <a:r>
              <a:rPr lang="sk-SK" sz="2800" smtClean="0"/>
              <a:t>ky pre robotnícke profesie</a:t>
            </a:r>
            <a:endParaRPr lang="en-US" sz="280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k-SK" sz="2800" smtClean="0"/>
              <a:t>Súvislosti merania</a:t>
            </a:r>
            <a:endParaRPr lang="en-US" sz="28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sk-SK" sz="2400" smtClean="0"/>
              <a:t>Vysoká kriteriálna validita ak sú postihované zručnosti podobné práci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sk-SK" sz="2400" smtClean="0"/>
              <a:t>Lepšie výsledky v mechanických typoch úloh než pri činnostiach orientovaných na medziľudské vzťahy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800" b="1" smtClean="0"/>
              <a:t>Assessment Centers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908050"/>
            <a:ext cx="8001000" cy="4578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Realistic</a:t>
            </a:r>
            <a:r>
              <a:rPr lang="sk-SK" sz="2400" smtClean="0"/>
              <a:t>ké úlohy formou skupinovej práce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smtClean="0"/>
              <a:t>Viacero hodnotiteľov postihuje viacero parametrov</a:t>
            </a: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smtClean="0"/>
              <a:t>Typické metódy: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smtClean="0"/>
              <a:t>in basket group </a:t>
            </a:r>
            <a:r>
              <a:rPr lang="sk-SK" sz="2200" smtClean="0"/>
              <a:t>cvičenia</a:t>
            </a:r>
            <a:endParaRPr lang="en-US" sz="22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smtClean="0"/>
              <a:t>leaderless </a:t>
            </a:r>
            <a:r>
              <a:rPr lang="sk-SK" sz="2200" smtClean="0"/>
              <a:t>riešenie problému </a:t>
            </a:r>
            <a:endParaRPr lang="en-US" sz="2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S</a:t>
            </a:r>
            <a:r>
              <a:rPr lang="sk-SK" sz="2400" smtClean="0"/>
              <a:t>olídna kritériálna validita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200" smtClean="0"/>
              <a:t>Celkové skóre predpovedajú pracovný výkon, najmä odhaľujú tých čo by zrejme v práci zlyhali</a:t>
            </a:r>
            <a:endParaRPr lang="en-US" sz="2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smtClean="0"/>
              <a:t>Súvislosti merania</a:t>
            </a:r>
            <a:endParaRPr lang="en-US" sz="24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smtClean="0"/>
              <a:t>Vysoko nákladné až predražené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smtClean="0"/>
              <a:t>Vysoké vzájomné korelácie medzi sledovanými dimenziami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smtClean="0"/>
              <a:t>Maximálny vs. typický výkon?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smtClean="0"/>
              <a:t>Nevyhnutná kalibrácia škál a tréning hodnotiteľov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1800" smtClean="0"/>
              <a:t>Môžu byť vnímané ako ponižujúce</a:t>
            </a: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sk-SK" sz="4000" b="1" smtClean="0"/>
              <a:t>Odporúčania</a:t>
            </a:r>
            <a:endParaRPr lang="en-US" sz="4000" b="1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77200" cy="4038600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sk-SK" smtClean="0"/>
              <a:t>Už ste niekedy nejaké písali</a:t>
            </a:r>
            <a:r>
              <a:rPr lang="en-US" smtClean="0"/>
              <a:t>?</a:t>
            </a:r>
          </a:p>
          <a:p>
            <a:pPr eaLnBrk="1" hangingPunct="1">
              <a:defRPr/>
            </a:pPr>
            <a:r>
              <a:rPr lang="sk-SK" smtClean="0"/>
              <a:t>Najnižšia validita</a:t>
            </a:r>
            <a:endParaRPr lang="en-US" smtClean="0"/>
          </a:p>
          <a:p>
            <a:pPr lvl="1" eaLnBrk="1" hangingPunct="1">
              <a:defRPr/>
            </a:pPr>
            <a:r>
              <a:rPr lang="sk-SK" smtClean="0"/>
              <a:t>Využitie pre len odfiltrovanie niektorých kandidátov</a:t>
            </a:r>
            <a:endParaRPr lang="en-US" smtClean="0"/>
          </a:p>
          <a:p>
            <a:pPr eaLnBrk="1" hangingPunct="1">
              <a:defRPr/>
            </a:pPr>
            <a:r>
              <a:rPr lang="sk-SK" smtClean="0"/>
              <a:t>Súvislosti merania</a:t>
            </a:r>
            <a:endParaRPr lang="en-US" smtClean="0"/>
          </a:p>
          <a:p>
            <a:pPr lvl="1" eaLnBrk="1" hangingPunct="1">
              <a:defRPr/>
            </a:pPr>
            <a:r>
              <a:rPr lang="sk-SK" smtClean="0"/>
              <a:t>Slohy...</a:t>
            </a:r>
            <a:endParaRPr lang="en-US" smtClean="0"/>
          </a:p>
          <a:p>
            <a:pPr lvl="1" eaLnBrk="1" hangingPunct="1">
              <a:defRPr/>
            </a:pPr>
            <a:r>
              <a:rPr lang="sk-SK" smtClean="0"/>
              <a:t>Zaujatosť či motivácia odporúčateľa</a:t>
            </a:r>
          </a:p>
          <a:p>
            <a:pPr lvl="1" eaLnBrk="1" hangingPunct="1">
              <a:defRPr/>
            </a:pPr>
            <a:r>
              <a:rPr lang="sk-SK" smtClean="0"/>
              <a:t>O niečo vierohodnejší je kontakt na osoby čo môžu podať referencie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800" b="1" smtClean="0"/>
              <a:t>Psychologic</a:t>
            </a:r>
            <a:r>
              <a:rPr lang="sk-SK" sz="3800" b="1" smtClean="0"/>
              <a:t>ké testy</a:t>
            </a:r>
            <a:endParaRPr lang="en-US" sz="3800" b="1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74850"/>
            <a:ext cx="7772400" cy="3048000"/>
          </a:xfrm>
        </p:spPr>
        <p:txBody>
          <a:bodyPr/>
          <a:lstStyle/>
          <a:p>
            <a:pPr eaLnBrk="1" hangingPunct="1">
              <a:defRPr/>
            </a:pPr>
            <a:r>
              <a:rPr lang="sk-SK" sz="2800" smtClean="0">
                <a:cs typeface="Times New Roman" pitchFamily="18" charset="0"/>
              </a:rPr>
              <a:t>Testy schopností</a:t>
            </a:r>
            <a:endParaRPr lang="en-US" sz="2800" smtClean="0"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sk-SK" sz="2400" smtClean="0">
                <a:cs typeface="Times New Roman" pitchFamily="18" charset="0"/>
              </a:rPr>
              <a:t>Kognitívne</a:t>
            </a:r>
            <a:endParaRPr lang="en-US" sz="2400" smtClean="0"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en-US" sz="2400" smtClean="0">
                <a:cs typeface="Times New Roman" pitchFamily="18" charset="0"/>
              </a:rPr>
              <a:t>Psychomoto</a:t>
            </a:r>
            <a:r>
              <a:rPr lang="sk-SK" sz="2400" smtClean="0">
                <a:cs typeface="Times New Roman" pitchFamily="18" charset="0"/>
              </a:rPr>
              <a:t>rické...</a:t>
            </a:r>
            <a:endParaRPr lang="en-US" sz="2400" smtClean="0">
              <a:cs typeface="Courier New" pitchFamily="49" charset="0"/>
            </a:endParaRPr>
          </a:p>
          <a:p>
            <a:pPr eaLnBrk="1" hangingPunct="1">
              <a:defRPr/>
            </a:pPr>
            <a:r>
              <a:rPr lang="en-US" sz="2800" smtClean="0">
                <a:cs typeface="Times New Roman" pitchFamily="18" charset="0"/>
              </a:rPr>
              <a:t>Integrit</a:t>
            </a:r>
            <a:r>
              <a:rPr lang="sk-SK" sz="2800" smtClean="0">
                <a:cs typeface="Times New Roman" pitchFamily="18" charset="0"/>
              </a:rPr>
              <a:t>a</a:t>
            </a:r>
            <a:endParaRPr lang="en-US" sz="2800" smtClean="0">
              <a:cs typeface="Courier New" pitchFamily="49" charset="0"/>
            </a:endParaRPr>
          </a:p>
          <a:p>
            <a:pPr eaLnBrk="1" hangingPunct="1">
              <a:defRPr/>
            </a:pPr>
            <a:r>
              <a:rPr lang="sk-SK" sz="2800" smtClean="0">
                <a:cs typeface="Times New Roman" pitchFamily="18" charset="0"/>
              </a:rPr>
              <a:t>Osobnosť</a:t>
            </a:r>
            <a:endParaRPr lang="en-US" sz="2800" smtClean="0">
              <a:cs typeface="Courier New" pitchFamily="49" charset="0"/>
            </a:endParaRPr>
          </a:p>
          <a:p>
            <a:pPr eaLnBrk="1" hangingPunct="1">
              <a:defRPr/>
            </a:pPr>
            <a:r>
              <a:rPr lang="sk-SK" sz="2800" smtClean="0">
                <a:cs typeface="Times New Roman" pitchFamily="18" charset="0"/>
              </a:rPr>
              <a:t>Záujmy, potreby, motivácia, štýly...</a:t>
            </a:r>
            <a:endParaRPr lang="en-US" sz="280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sk-SK" sz="4000" b="1" smtClean="0"/>
              <a:t>Testy integrity</a:t>
            </a:r>
            <a:endParaRPr lang="en-US" sz="4000" b="1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010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k-SK" sz="3100" smtClean="0"/>
              <a:t>U nás v podstate neznáme, snaha postihnúť neproduktívne alebo proti-produktívne správanie</a:t>
            </a:r>
            <a:endParaRPr lang="en-US" sz="3100" smtClean="0"/>
          </a:p>
          <a:p>
            <a:pPr lvl="1" eaLnBrk="1" hangingPunct="1">
              <a:lnSpc>
                <a:spcPct val="80000"/>
              </a:lnSpc>
              <a:buFont typeface="Tahoma" pitchFamily="34" charset="0"/>
              <a:buNone/>
              <a:defRPr/>
            </a:pPr>
            <a:endParaRPr lang="en-US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3100" smtClean="0"/>
              <a:t>Solídne aj v predikcii pracovného výkonu</a:t>
            </a:r>
            <a:endParaRPr lang="en-US" sz="31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3100" smtClean="0"/>
              <a:t>Súvislosti merania</a:t>
            </a:r>
            <a:endParaRPr lang="en-US" sz="310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mtClean="0"/>
              <a:t>Ťažké postihovanie kritérií</a:t>
            </a:r>
            <a:r>
              <a:rPr lang="en-US" smtClean="0"/>
              <a:t>!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mtClean="0"/>
              <a:t>Právne súvislosti</a:t>
            </a:r>
            <a:endParaRPr lang="en-US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mtClean="0"/>
              <a:t>podvádzanie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Inteligencia a schopnosti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497888" cy="20018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k-SK" dirty="0" smtClean="0"/>
              <a:t>I = všeobecná schopnosť alebo kapacita vedieť, pochopiť, alebo naučiť sa</a:t>
            </a:r>
            <a:endParaRPr lang="sk-SK" dirty="0"/>
          </a:p>
        </p:txBody>
      </p:sp>
      <p:grpSp>
        <p:nvGrpSpPr>
          <p:cNvPr id="3" name="Skupina 8"/>
          <p:cNvGrpSpPr>
            <a:grpSpLocks/>
          </p:cNvGrpSpPr>
          <p:nvPr/>
        </p:nvGrpSpPr>
        <p:grpSpPr bwMode="auto">
          <a:xfrm>
            <a:off x="1258888" y="2781300"/>
            <a:ext cx="7327900" cy="2517775"/>
            <a:chOff x="1259632" y="2780928"/>
            <a:chExt cx="7326944" cy="2518539"/>
          </a:xfrm>
        </p:grpSpPr>
        <p:sp>
          <p:nvSpPr>
            <p:cNvPr id="12292" name="BlokTextu 3"/>
            <p:cNvSpPr txBox="1">
              <a:spLocks noChangeArrowheads="1"/>
            </p:cNvSpPr>
            <p:nvPr/>
          </p:nvSpPr>
          <p:spPr bwMode="auto">
            <a:xfrm>
              <a:off x="1259632" y="2852936"/>
              <a:ext cx="2305696" cy="523220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2800"/>
                <a:t>Výsledok testu</a:t>
              </a:r>
            </a:p>
          </p:txBody>
        </p:sp>
        <p:sp>
          <p:nvSpPr>
            <p:cNvPr id="12293" name="BlokTextu 4"/>
            <p:cNvSpPr txBox="1">
              <a:spLocks noChangeArrowheads="1"/>
            </p:cNvSpPr>
            <p:nvPr/>
          </p:nvSpPr>
          <p:spPr bwMode="auto">
            <a:xfrm>
              <a:off x="5580112" y="2780928"/>
              <a:ext cx="3006464" cy="523220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2400"/>
                <a:t>Výkon (</a:t>
              </a:r>
              <a:r>
                <a:rPr lang="sk-SK" sz="2800"/>
                <a:t>práca</a:t>
              </a:r>
              <a:r>
                <a:rPr lang="sk-SK" sz="2400"/>
                <a:t>, škola...)</a:t>
              </a:r>
            </a:p>
          </p:txBody>
        </p:sp>
        <p:sp>
          <p:nvSpPr>
            <p:cNvPr id="12294" name="BlokTextu 5"/>
            <p:cNvSpPr txBox="1">
              <a:spLocks noChangeArrowheads="1"/>
            </p:cNvSpPr>
            <p:nvPr/>
          </p:nvSpPr>
          <p:spPr bwMode="auto">
            <a:xfrm>
              <a:off x="3275856" y="4653136"/>
              <a:ext cx="2808782" cy="64633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3600"/>
                <a:t>INTELIGENCIA</a:t>
              </a:r>
            </a:p>
          </p:txBody>
        </p:sp>
        <p:cxnSp>
          <p:nvCxnSpPr>
            <p:cNvPr id="8" name="Rovná spojovacia šípka 7"/>
            <p:cNvCxnSpPr>
              <a:stCxn id="12292" idx="3"/>
              <a:endCxn id="12293" idx="1"/>
            </p:cNvCxnSpPr>
            <p:nvPr/>
          </p:nvCxnSpPr>
          <p:spPr>
            <a:xfrm flipV="1">
              <a:off x="3565968" y="3042945"/>
              <a:ext cx="2014275" cy="71459"/>
            </a:xfrm>
            <a:prstGeom prst="straightConnector1">
              <a:avLst/>
            </a:prstGeom>
            <a:ln w="222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Tvar 9"/>
            <p:cNvCxnSpPr>
              <a:stCxn id="12294" idx="3"/>
              <a:endCxn id="12293" idx="2"/>
            </p:cNvCxnSpPr>
            <p:nvPr/>
          </p:nvCxnSpPr>
          <p:spPr>
            <a:xfrm flipV="1">
              <a:off x="6085002" y="3303374"/>
              <a:ext cx="998407" cy="1672144"/>
            </a:xfrm>
            <a:prstGeom prst="curvedConnector2">
              <a:avLst/>
            </a:prstGeom>
            <a:ln w="2222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Tvar 11"/>
            <p:cNvCxnSpPr>
              <a:stCxn id="12294" idx="1"/>
              <a:endCxn id="12292" idx="2"/>
            </p:cNvCxnSpPr>
            <p:nvPr/>
          </p:nvCxnSpPr>
          <p:spPr>
            <a:xfrm rot="10800000">
              <a:off x="2412007" y="3376422"/>
              <a:ext cx="863487" cy="1599097"/>
            </a:xfrm>
            <a:prstGeom prst="curvedConnector2">
              <a:avLst/>
            </a:prstGeom>
            <a:ln w="2222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sk-SK" sz="3600" dirty="0" smtClean="0">
                <a:latin typeface="Arial" pitchFamily="34" charset="0"/>
              </a:rPr>
              <a:t>Ako sa prejavuje v správaní?</a:t>
            </a:r>
            <a:endParaRPr lang="en-US" sz="3600" dirty="0">
              <a:latin typeface="Arial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>
                <a:latin typeface="Arial" pitchFamily="34" charset="0"/>
              </a:rPr>
              <a:t>A</a:t>
            </a:r>
            <a:r>
              <a:rPr lang="sk-SK" sz="2800" dirty="0" err="1" smtClean="0">
                <a:latin typeface="Arial" pitchFamily="34" charset="0"/>
              </a:rPr>
              <a:t>ko</a:t>
            </a:r>
            <a:r>
              <a:rPr lang="sk-SK" sz="2800" dirty="0" smtClean="0">
                <a:latin typeface="Arial" pitchFamily="34" charset="0"/>
              </a:rPr>
              <a:t> schopnosť</a:t>
            </a:r>
            <a:r>
              <a:rPr lang="en-US" sz="2800" dirty="0" smtClean="0">
                <a:latin typeface="Arial" pitchFamily="34" charset="0"/>
              </a:rPr>
              <a:t>:</a:t>
            </a:r>
            <a:endParaRPr lang="en-US" sz="2800" dirty="0">
              <a:latin typeface="Arial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</a:rPr>
              <a:t>Abstraktne myslieť</a:t>
            </a:r>
            <a:endParaRPr lang="en-US" sz="2400" dirty="0">
              <a:latin typeface="Arial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</a:rPr>
              <a:t>Plánovať</a:t>
            </a:r>
            <a:endParaRPr lang="en-US" sz="2400" dirty="0">
              <a:latin typeface="Arial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</a:rPr>
              <a:t>Získavať informácie</a:t>
            </a:r>
            <a:endParaRPr lang="en-US" sz="2400" dirty="0">
              <a:latin typeface="Arial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</a:rPr>
              <a:t>Porozumieť zložitým myšlienkam a upraviť ich pre neskoršie využitie</a:t>
            </a:r>
            <a:endParaRPr lang="en-US" sz="2400" dirty="0">
              <a:latin typeface="Arial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</a:rPr>
              <a:t>Riešiť problémy</a:t>
            </a:r>
            <a:endParaRPr lang="en-US" sz="2400" dirty="0">
              <a:latin typeface="Arial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</a:rPr>
              <a:t>Zdôvodňovať</a:t>
            </a:r>
            <a:endParaRPr lang="en-US" sz="2400" dirty="0">
              <a:latin typeface="Arial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</a:rPr>
              <a:t>Účinne sa prispôsobovať a prekonávať prekážky</a:t>
            </a:r>
            <a:endParaRPr lang="en-US" sz="2400" dirty="0">
              <a:latin typeface="Arial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</a:rPr>
              <a:t>Poučiť sa zo skúsenosti</a:t>
            </a:r>
            <a:endParaRPr lang="en-US" sz="2400" dirty="0">
              <a:latin typeface="Arial" pitchFamily="34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sk-SK" sz="2400" dirty="0" smtClean="0">
                <a:latin typeface="Arial" pitchFamily="34" charset="0"/>
              </a:rPr>
              <a:t>Adaptovať sa na nové situácie</a:t>
            </a:r>
            <a:endParaRPr lang="en-US" sz="24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BlokTextu 1"/>
          <p:cNvSpPr txBox="1">
            <a:spLocks noChangeArrowheads="1"/>
          </p:cNvSpPr>
          <p:nvPr/>
        </p:nvSpPr>
        <p:spPr bwMode="auto">
          <a:xfrm>
            <a:off x="1258888" y="620713"/>
            <a:ext cx="1993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/>
              <a:t>Z histórie výskumu:</a:t>
            </a:r>
          </a:p>
        </p:txBody>
      </p:sp>
      <p:sp>
        <p:nvSpPr>
          <p:cNvPr id="14339" name="BlokTextu 2"/>
          <p:cNvSpPr txBox="1">
            <a:spLocks noChangeArrowheads="1"/>
          </p:cNvSpPr>
          <p:nvPr/>
        </p:nvSpPr>
        <p:spPr bwMode="auto">
          <a:xfrm>
            <a:off x="395288" y="1484313"/>
            <a:ext cx="835342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/>
              <a:t>1883 F. Galton – Génius je dedičný, prvé laboratórium na meranie rozdielov</a:t>
            </a:r>
          </a:p>
          <a:p>
            <a:r>
              <a:rPr lang="sk-SK"/>
              <a:t>1903 Binet – Rozumové schopnosti ako prediktor školskej úspešnosti, prvé testy, začiatok psychometrického postihovania inteligencie, nasledovníci v USA, najmä Terman</a:t>
            </a:r>
          </a:p>
          <a:p>
            <a:r>
              <a:rPr lang="sk-SK" sz="2000"/>
              <a:t>(Bez nejakej väčšej snahy definovať čo to Inteligencia vlastne je)</a:t>
            </a:r>
          </a:p>
          <a:p>
            <a:r>
              <a:rPr lang="sk-SK" sz="2000"/>
              <a:t>1904 Spearmanova dvojfaktorová teória: I = g + s + chyba</a:t>
            </a:r>
          </a:p>
          <a:p>
            <a:endParaRPr lang="sk-SK" sz="2000"/>
          </a:p>
        </p:txBody>
      </p:sp>
      <p:pic>
        <p:nvPicPr>
          <p:cNvPr id="14340" name="Picture 4" descr="G:\Website\Videos\Aaron's revised PowerPoints\Thinking, Language &amp; Intelligence\Video Clips\Spearm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3860800"/>
            <a:ext cx="1370012" cy="206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3505200" y="1295400"/>
            <a:ext cx="1676400" cy="990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G-factor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914400" y="3657600"/>
            <a:ext cx="1600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k-SK"/>
              <a:t>Slovník</a:t>
            </a:r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536950" y="3657600"/>
            <a:ext cx="1600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Arithmeti</a:t>
            </a:r>
            <a:r>
              <a:rPr lang="sk-SK"/>
              <a:t>ka</a:t>
            </a:r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553200" y="3657600"/>
            <a:ext cx="1600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sk-SK"/>
              <a:t>Pamäť</a:t>
            </a:r>
            <a:endParaRPr lang="en-US"/>
          </a:p>
        </p:txBody>
      </p:sp>
      <p:cxnSp>
        <p:nvCxnSpPr>
          <p:cNvPr id="15366" name="AutoShape 6"/>
          <p:cNvCxnSpPr>
            <a:cxnSpLocks noChangeShapeType="1"/>
            <a:stCxn id="15362" idx="4"/>
            <a:endCxn id="15363" idx="0"/>
          </p:cNvCxnSpPr>
          <p:nvPr/>
        </p:nvCxnSpPr>
        <p:spPr bwMode="auto">
          <a:xfrm flipH="1">
            <a:off x="1714500" y="2286000"/>
            <a:ext cx="2628900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367" name="AutoShape 7"/>
          <p:cNvCxnSpPr>
            <a:cxnSpLocks noChangeShapeType="1"/>
            <a:stCxn id="15362" idx="4"/>
            <a:endCxn id="15364" idx="0"/>
          </p:cNvCxnSpPr>
          <p:nvPr/>
        </p:nvCxnSpPr>
        <p:spPr bwMode="auto">
          <a:xfrm flipH="1">
            <a:off x="4337050" y="2286000"/>
            <a:ext cx="6350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368" name="AutoShape 8"/>
          <p:cNvCxnSpPr>
            <a:cxnSpLocks noChangeShapeType="1"/>
            <a:stCxn id="15362" idx="4"/>
            <a:endCxn id="15365" idx="0"/>
          </p:cNvCxnSpPr>
          <p:nvPr/>
        </p:nvCxnSpPr>
        <p:spPr bwMode="auto">
          <a:xfrm>
            <a:off x="4343400" y="2286000"/>
            <a:ext cx="3009900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1104900" y="5257800"/>
            <a:ext cx="12192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sk-SK"/>
              <a:t>S špecifické</a:t>
            </a:r>
            <a:endParaRPr lang="en-US"/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3733800" y="5334000"/>
            <a:ext cx="12192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A </a:t>
            </a:r>
            <a:r>
              <a:rPr lang="sk-SK"/>
              <a:t>špecifické</a:t>
            </a:r>
            <a:endParaRPr lang="en-US"/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6745288" y="5257800"/>
            <a:ext cx="12192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sk-SK"/>
              <a:t>P</a:t>
            </a:r>
            <a:r>
              <a:rPr lang="en-US"/>
              <a:t> </a:t>
            </a:r>
            <a:r>
              <a:rPr lang="sk-SK"/>
              <a:t>špecifické</a:t>
            </a:r>
            <a:endParaRPr lang="en-US"/>
          </a:p>
        </p:txBody>
      </p:sp>
      <p:cxnSp>
        <p:nvCxnSpPr>
          <p:cNvPr id="15372" name="AutoShape 12"/>
          <p:cNvCxnSpPr>
            <a:cxnSpLocks noChangeShapeType="1"/>
            <a:stCxn id="15369" idx="0"/>
            <a:endCxn id="15363" idx="2"/>
          </p:cNvCxnSpPr>
          <p:nvPr/>
        </p:nvCxnSpPr>
        <p:spPr bwMode="auto">
          <a:xfrm flipV="1">
            <a:off x="1714500" y="4572000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373" name="AutoShape 13"/>
          <p:cNvCxnSpPr>
            <a:cxnSpLocks noChangeShapeType="1"/>
            <a:stCxn id="15370" idx="0"/>
            <a:endCxn id="15364" idx="2"/>
          </p:cNvCxnSpPr>
          <p:nvPr/>
        </p:nvCxnSpPr>
        <p:spPr bwMode="auto">
          <a:xfrm flipH="1" flipV="1">
            <a:off x="4337050" y="4572000"/>
            <a:ext cx="635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374" name="AutoShape 14"/>
          <p:cNvCxnSpPr>
            <a:cxnSpLocks noChangeShapeType="1"/>
            <a:stCxn id="15371" idx="0"/>
            <a:endCxn id="15365" idx="2"/>
          </p:cNvCxnSpPr>
          <p:nvPr/>
        </p:nvCxnSpPr>
        <p:spPr bwMode="auto">
          <a:xfrm flipH="1" flipV="1">
            <a:off x="7353300" y="4572000"/>
            <a:ext cx="1588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2422525" y="24796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.80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3733800" y="26670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.70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791200" y="24384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.60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990600" y="4773613"/>
            <a:ext cx="50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.60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3733800" y="4800600"/>
            <a:ext cx="50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.70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6705600" y="4800600"/>
            <a:ext cx="501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.80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593725" y="319088"/>
            <a:ext cx="22558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r </a:t>
            </a:r>
            <a:r>
              <a:rPr lang="sk-SK" sz="2000" i="1"/>
              <a:t>slovník</a:t>
            </a:r>
            <a:r>
              <a:rPr lang="en-US" sz="2000" i="1"/>
              <a:t>-arit</a:t>
            </a:r>
            <a:r>
              <a:rPr lang="sk-SK" sz="2000" i="1"/>
              <a:t>m</a:t>
            </a:r>
            <a:r>
              <a:rPr lang="en-US" sz="2000" i="1"/>
              <a:t> = .</a:t>
            </a:r>
            <a:r>
              <a:rPr lang="en-US" sz="2000"/>
              <a:t>55</a:t>
            </a:r>
            <a:endParaRPr lang="en-US" sz="2000" i="1"/>
          </a:p>
        </p:txBody>
      </p:sp>
      <p:sp>
        <p:nvSpPr>
          <p:cNvPr id="15382" name="Text Box 22"/>
          <p:cNvSpPr txBox="1">
            <a:spLocks noChangeArrowheads="1"/>
          </p:cNvSpPr>
          <p:nvPr/>
        </p:nvSpPr>
        <p:spPr bwMode="auto">
          <a:xfrm>
            <a:off x="2590800" y="304800"/>
            <a:ext cx="2546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2000" i="1"/>
              <a:t>   </a:t>
            </a:r>
            <a:r>
              <a:rPr lang="en-US" sz="2000" i="1"/>
              <a:t>r </a:t>
            </a:r>
            <a:r>
              <a:rPr lang="sk-SK" sz="2000" i="1"/>
              <a:t>slovník</a:t>
            </a:r>
            <a:r>
              <a:rPr lang="en-US" sz="2000" i="1"/>
              <a:t>-</a:t>
            </a:r>
            <a:r>
              <a:rPr lang="sk-SK" sz="2000" i="1"/>
              <a:t>pamäť</a:t>
            </a:r>
            <a:r>
              <a:rPr lang="en-US" sz="2000" i="1"/>
              <a:t> = .</a:t>
            </a:r>
            <a:r>
              <a:rPr lang="en-US" sz="2000"/>
              <a:t>50</a:t>
            </a:r>
            <a:endParaRPr lang="en-US" sz="2000" i="1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5105400" y="304800"/>
            <a:ext cx="2232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/>
              <a:t>r ar</a:t>
            </a:r>
            <a:r>
              <a:rPr lang="sk-SK" sz="2000" i="1"/>
              <a:t>itm</a:t>
            </a:r>
            <a:r>
              <a:rPr lang="en-US" sz="2000" i="1"/>
              <a:t>-</a:t>
            </a:r>
            <a:r>
              <a:rPr lang="sk-SK" sz="2000" i="1"/>
              <a:t>pamäť</a:t>
            </a:r>
            <a:r>
              <a:rPr lang="en-US" sz="2000" i="1"/>
              <a:t> = .</a:t>
            </a:r>
            <a:r>
              <a:rPr lang="en-US" sz="2000"/>
              <a:t>39</a:t>
            </a:r>
            <a:endParaRPr lang="en-US" sz="2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k-SK" smtClean="0"/>
              <a:t>Výber</a:t>
            </a:r>
            <a:endParaRPr lang="en-US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en-US" smtClean="0"/>
              <a:t>Predi</a:t>
            </a:r>
            <a:r>
              <a:rPr lang="sk-SK" smtClean="0"/>
              <a:t>k</a:t>
            </a:r>
            <a:r>
              <a:rPr lang="en-US" smtClean="0"/>
              <a:t>tor</a:t>
            </a:r>
            <a:r>
              <a:rPr lang="sk-SK" smtClean="0"/>
              <a:t>y</a:t>
            </a:r>
            <a:endParaRPr lang="en-US" sz="2600" smtClean="0"/>
          </a:p>
          <a:p>
            <a:pPr lvl="1" eaLnBrk="1" hangingPunct="1">
              <a:defRPr/>
            </a:pPr>
            <a:r>
              <a:rPr lang="sk-SK" smtClean="0"/>
              <a:t>Premenné využívané pre predpoveď kritérií</a:t>
            </a:r>
            <a:endParaRPr lang="en-US" smtClean="0"/>
          </a:p>
          <a:p>
            <a:pPr lvl="1" eaLnBrk="1" hangingPunct="1">
              <a:defRPr/>
            </a:pPr>
            <a:r>
              <a:rPr lang="sk-SK" smtClean="0"/>
              <a:t>Súvisiaca problematika</a:t>
            </a:r>
            <a:endParaRPr lang="en-US" sz="2200" smtClean="0"/>
          </a:p>
          <a:p>
            <a:pPr lvl="2" eaLnBrk="1" hangingPunct="1">
              <a:defRPr/>
            </a:pPr>
            <a:r>
              <a:rPr lang="sk-SK" smtClean="0"/>
              <a:t>Kvalita</a:t>
            </a:r>
            <a:r>
              <a:rPr lang="en-US" smtClean="0"/>
              <a:t> (Reliabilit</a:t>
            </a:r>
            <a:r>
              <a:rPr lang="sk-SK" smtClean="0"/>
              <a:t>a</a:t>
            </a:r>
            <a:r>
              <a:rPr lang="en-US" smtClean="0"/>
              <a:t> &amp; Validit</a:t>
            </a:r>
            <a:r>
              <a:rPr lang="sk-SK" smtClean="0"/>
              <a:t>a</a:t>
            </a:r>
            <a:r>
              <a:rPr lang="en-US" smtClean="0"/>
              <a:t>)</a:t>
            </a:r>
          </a:p>
          <a:p>
            <a:pPr lvl="2" eaLnBrk="1" hangingPunct="1">
              <a:defRPr/>
            </a:pPr>
            <a:r>
              <a:rPr lang="en-US" smtClean="0"/>
              <a:t>Typ</a:t>
            </a:r>
            <a:r>
              <a:rPr lang="sk-SK" smtClean="0"/>
              <a:t>y</a:t>
            </a:r>
            <a:endParaRPr lang="en-US" sz="2000" smtClean="0"/>
          </a:p>
          <a:p>
            <a:pPr lvl="3" eaLnBrk="1" hangingPunct="1">
              <a:defRPr/>
            </a:pPr>
            <a:r>
              <a:rPr lang="en-US" smtClean="0"/>
              <a:t>Psychologic</a:t>
            </a:r>
            <a:r>
              <a:rPr lang="sk-SK" smtClean="0"/>
              <a:t>ké testy a dotazníky</a:t>
            </a:r>
            <a:endParaRPr lang="en-US" smtClean="0"/>
          </a:p>
          <a:p>
            <a:pPr lvl="3" eaLnBrk="1" hangingPunct="1">
              <a:defRPr/>
            </a:pPr>
            <a:r>
              <a:rPr lang="en-US" smtClean="0"/>
              <a:t>Interview</a:t>
            </a:r>
          </a:p>
          <a:p>
            <a:pPr lvl="3" eaLnBrk="1" hangingPunct="1">
              <a:defRPr/>
            </a:pPr>
            <a:r>
              <a:rPr lang="en-US" smtClean="0"/>
              <a:t>Assessment Centers</a:t>
            </a:r>
          </a:p>
          <a:p>
            <a:pPr lvl="3" eaLnBrk="1" hangingPunct="1">
              <a:defRPr/>
            </a:pPr>
            <a:r>
              <a:rPr lang="sk-SK" smtClean="0"/>
              <a:t>Vzorky práce</a:t>
            </a:r>
            <a:r>
              <a:rPr lang="en-US" smtClean="0"/>
              <a:t> &amp; </a:t>
            </a:r>
            <a:r>
              <a:rPr lang="sk-SK" smtClean="0"/>
              <a:t>situačné cvičenia</a:t>
            </a:r>
            <a:endParaRPr lang="en-US" smtClean="0"/>
          </a:p>
          <a:p>
            <a:pPr lvl="3" eaLnBrk="1" hangingPunct="1">
              <a:defRPr/>
            </a:pPr>
            <a:r>
              <a:rPr lang="en-US" smtClean="0"/>
              <a:t>Bio</a:t>
            </a:r>
            <a:r>
              <a:rPr lang="sk-SK" smtClean="0"/>
              <a:t> </a:t>
            </a:r>
            <a:r>
              <a:rPr lang="en-US" smtClean="0"/>
              <a:t>d</a:t>
            </a:r>
            <a:r>
              <a:rPr lang="sk-SK" smtClean="0"/>
              <a:t>á</a:t>
            </a:r>
            <a:r>
              <a:rPr lang="en-US" smtClean="0"/>
              <a:t>ta</a:t>
            </a:r>
          </a:p>
          <a:p>
            <a:pPr lvl="3" eaLnBrk="1" hangingPunct="1">
              <a:defRPr/>
            </a:pPr>
            <a:r>
              <a:rPr lang="sk-SK" smtClean="0"/>
              <a:t>Hodnotenie kolegami</a:t>
            </a:r>
            <a:endParaRPr lang="en-US" smtClean="0"/>
          </a:p>
          <a:p>
            <a:pPr lvl="3" eaLnBrk="1" hangingPunct="1">
              <a:defRPr/>
            </a:pPr>
            <a:r>
              <a:rPr lang="sk-SK" smtClean="0"/>
              <a:t>Odporúčania....</a:t>
            </a:r>
            <a:endParaRPr lang="en-US" sz="1700" smtClean="0"/>
          </a:p>
          <a:p>
            <a:pPr lvl="3" eaLnBrk="1" hangingPunct="1">
              <a:defRPr/>
            </a:pPr>
            <a:endParaRPr lang="en-US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k-SK" i="1" dirty="0" smtClean="0">
                <a:latin typeface="Arial" pitchFamily="34" charset="0"/>
              </a:rPr>
              <a:t>Teória kryštalickej a fluidnej inteligencie</a:t>
            </a:r>
            <a:endParaRPr lang="en-US" i="1" dirty="0">
              <a:latin typeface="Arial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Fluid</a:t>
            </a:r>
            <a:r>
              <a:rPr lang="sk-SK" dirty="0" err="1" smtClean="0">
                <a:latin typeface="Arial" pitchFamily="34" charset="0"/>
              </a:rPr>
              <a:t>ná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</a:rPr>
              <a:t>inteligenc</a:t>
            </a:r>
            <a:r>
              <a:rPr lang="sk-SK" dirty="0" err="1" smtClean="0">
                <a:latin typeface="Arial" pitchFamily="34" charset="0"/>
              </a:rPr>
              <a:t>ia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gf</a:t>
            </a:r>
            <a:r>
              <a:rPr lang="en-US" dirty="0">
                <a:latin typeface="Arial" pitchFamily="34" charset="0"/>
              </a:rPr>
              <a:t>)</a:t>
            </a:r>
          </a:p>
          <a:p>
            <a:pPr lvl="1">
              <a:defRPr/>
            </a:pPr>
            <a:r>
              <a:rPr lang="sk-SK" dirty="0" smtClean="0">
                <a:latin typeface="Arial" pitchFamily="34" charset="0"/>
              </a:rPr>
              <a:t>Schopnosť myslieť, zdôvodňovať a získavať nové informácie</a:t>
            </a:r>
            <a:endParaRPr lang="en-US" dirty="0">
              <a:latin typeface="Arial" pitchFamily="34" charset="0"/>
            </a:endParaRPr>
          </a:p>
          <a:p>
            <a:pPr>
              <a:defRPr/>
            </a:pPr>
            <a:r>
              <a:rPr lang="sk-SK" dirty="0" smtClean="0">
                <a:latin typeface="Arial" pitchFamily="34" charset="0"/>
              </a:rPr>
              <a:t>Kryštalická inteligencia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gc</a:t>
            </a:r>
            <a:r>
              <a:rPr lang="en-US" dirty="0">
                <a:latin typeface="Arial" pitchFamily="34" charset="0"/>
              </a:rPr>
              <a:t>)</a:t>
            </a:r>
          </a:p>
          <a:p>
            <a:pPr lvl="1">
              <a:defRPr/>
            </a:pPr>
            <a:r>
              <a:rPr lang="sk-SK" dirty="0" smtClean="0">
                <a:latin typeface="Arial" pitchFamily="34" charset="0"/>
              </a:rPr>
              <a:t>Už nadobudnuté vedomosti a pochopené vzťahy</a:t>
            </a:r>
            <a:r>
              <a:rPr lang="en-US" dirty="0" smtClean="0">
                <a:latin typeface="Arial" pitchFamily="34" charset="0"/>
              </a:rPr>
              <a:t> </a:t>
            </a: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1027"/>
          <p:cNvSpPr>
            <a:spLocks noGrp="1" noChangeArrowheads="1"/>
          </p:cNvSpPr>
          <p:nvPr>
            <p:ph idx="1"/>
          </p:nvPr>
        </p:nvSpPr>
        <p:spPr>
          <a:xfrm>
            <a:off x="179388" y="981075"/>
            <a:ext cx="8686800" cy="4648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b="1" dirty="0" smtClean="0"/>
              <a:t>Fluid</a:t>
            </a:r>
            <a:r>
              <a:rPr lang="sk-SK" b="1" dirty="0" err="1" smtClean="0"/>
              <a:t>ná</a:t>
            </a:r>
            <a:r>
              <a:rPr lang="en-US" b="1" dirty="0" smtClean="0"/>
              <a:t> </a:t>
            </a:r>
            <a:r>
              <a:rPr lang="sk-SK" b="1" dirty="0" smtClean="0"/>
              <a:t>i</a:t>
            </a:r>
            <a:r>
              <a:rPr lang="en-US" b="1" dirty="0" err="1" smtClean="0"/>
              <a:t>nteligenc</a:t>
            </a:r>
            <a:r>
              <a:rPr lang="sk-SK" b="1" dirty="0" err="1" smtClean="0"/>
              <a:t>ia</a:t>
            </a:r>
            <a:r>
              <a:rPr lang="en-US" dirty="0" smtClean="0"/>
              <a:t> – </a:t>
            </a:r>
            <a:r>
              <a:rPr lang="sk-SK" dirty="0" smtClean="0"/>
              <a:t>schopnosť abstraktného myslenia a riešenia problémov</a:t>
            </a:r>
            <a:r>
              <a:rPr lang="en-US" dirty="0" smtClean="0"/>
              <a:t>. </a:t>
            </a:r>
            <a:endParaRPr lang="en-US" dirty="0"/>
          </a:p>
          <a:p>
            <a:pPr lvl="1">
              <a:lnSpc>
                <a:spcPct val="90000"/>
              </a:lnSpc>
              <a:defRPr/>
            </a:pPr>
            <a:r>
              <a:rPr lang="sk-SK" dirty="0" smtClean="0"/>
              <a:t>Považuje sa za nezávislú od skúsenosti a vzdelávania</a:t>
            </a:r>
            <a:r>
              <a:rPr lang="en-US" dirty="0" smtClean="0"/>
              <a:t>. </a:t>
            </a:r>
            <a:endParaRPr lang="en-US" dirty="0"/>
          </a:p>
          <a:p>
            <a:pPr lvl="1">
              <a:lnSpc>
                <a:spcPct val="90000"/>
              </a:lnSpc>
              <a:defRPr/>
            </a:pPr>
            <a:r>
              <a:rPr lang="sk-SK" dirty="0" smtClean="0"/>
              <a:t>Príklady</a:t>
            </a:r>
            <a:r>
              <a:rPr lang="en-US" dirty="0" smtClean="0"/>
              <a:t>:  </a:t>
            </a:r>
            <a:r>
              <a:rPr lang="sk-SK" dirty="0" smtClean="0"/>
              <a:t>riešenie hádaniek, skladačiek a nachádzanie stratégií riešenia problému</a:t>
            </a:r>
            <a:r>
              <a:rPr lang="en-US" dirty="0" smtClean="0"/>
              <a:t>. </a:t>
            </a:r>
            <a:endParaRPr lang="en-US" dirty="0"/>
          </a:p>
          <a:p>
            <a:pPr lvl="1">
              <a:lnSpc>
                <a:spcPct val="90000"/>
              </a:lnSpc>
              <a:defRPr/>
            </a:pPr>
            <a:r>
              <a:rPr lang="sk-SK" dirty="0" smtClean="0"/>
              <a:t>Podobne ako kryštalická sa zväčšuje počas detstva a adolescencie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90000"/>
              </a:lnSpc>
              <a:defRPr/>
            </a:pPr>
            <a:r>
              <a:rPr lang="en-US" dirty="0" smtClean="0"/>
              <a:t>Fluid</a:t>
            </a:r>
            <a:r>
              <a:rPr lang="sk-SK" dirty="0" err="1" smtClean="0"/>
              <a:t>ná</a:t>
            </a:r>
            <a:r>
              <a:rPr lang="en-US" dirty="0" smtClean="0"/>
              <a:t> </a:t>
            </a:r>
            <a:r>
              <a:rPr lang="en-US" dirty="0" err="1" smtClean="0"/>
              <a:t>inteligenc</a:t>
            </a:r>
            <a:r>
              <a:rPr lang="sk-SK" dirty="0" err="1" smtClean="0"/>
              <a:t>ia</a:t>
            </a:r>
            <a:r>
              <a:rPr lang="en-US" dirty="0" smtClean="0"/>
              <a:t> </a:t>
            </a:r>
            <a:r>
              <a:rPr lang="sk-SK" dirty="0" smtClean="0"/>
              <a:t>dosahuje vrchol v adolescencii a pomaly začína ubúdať medzi 30. a 40. rokom</a:t>
            </a:r>
            <a:endParaRPr lang="en-US" dirty="0"/>
          </a:p>
          <a:p>
            <a:pPr lvl="1">
              <a:lnSpc>
                <a:spcPct val="90000"/>
              </a:lnSpc>
              <a:defRPr/>
            </a:pPr>
            <a:endParaRPr lang="en-US" dirty="0"/>
          </a:p>
          <a:p>
            <a:pPr>
              <a:lnSpc>
                <a:spcPct val="90000"/>
              </a:lnSpc>
              <a:defRPr/>
            </a:pPr>
            <a:endParaRPr lang="en-US" dirty="0"/>
          </a:p>
        </p:txBody>
      </p:sp>
      <p:sp>
        <p:nvSpPr>
          <p:cNvPr id="17411" name="BlokTextu 4"/>
          <p:cNvSpPr txBox="1">
            <a:spLocks noChangeArrowheads="1"/>
          </p:cNvSpPr>
          <p:nvPr/>
        </p:nvSpPr>
        <p:spPr bwMode="auto">
          <a:xfrm>
            <a:off x="1042988" y="6092825"/>
            <a:ext cx="6343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/>
              <a:t>U celkovo menej inteligentných prevažuje fluidná nad kryštalickou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027"/>
          <p:cNvSpPr>
            <a:spLocks noGrp="1" noChangeArrowheads="1"/>
          </p:cNvSpPr>
          <p:nvPr>
            <p:ph idx="1"/>
          </p:nvPr>
        </p:nvSpPr>
        <p:spPr>
          <a:xfrm>
            <a:off x="152400" y="1981200"/>
            <a:ext cx="8686800" cy="4572000"/>
          </a:xfrm>
        </p:spPr>
        <p:txBody>
          <a:bodyPr/>
          <a:lstStyle/>
          <a:p>
            <a:pPr>
              <a:defRPr/>
            </a:pPr>
            <a:r>
              <a:rPr lang="sk-SK" b="1" dirty="0" smtClean="0"/>
              <a:t>Kryštalická inteligencia </a:t>
            </a:r>
            <a:r>
              <a:rPr lang="en-US" dirty="0" smtClean="0"/>
              <a:t>– </a:t>
            </a:r>
            <a:r>
              <a:rPr lang="sk-SK" dirty="0" smtClean="0"/>
              <a:t>vzniká na základe minulej skúsenosti a učenia</a:t>
            </a:r>
            <a:r>
              <a:rPr lang="en-US" dirty="0" smtClean="0"/>
              <a:t>. </a:t>
            </a:r>
            <a:endParaRPr lang="en-US" dirty="0"/>
          </a:p>
          <a:p>
            <a:pPr lvl="1">
              <a:defRPr/>
            </a:pPr>
            <a:r>
              <a:rPr lang="sk-SK" dirty="0" smtClean="0"/>
              <a:t>Kryštalickú inteligenciu si vyžadujú slovné skúšky či pochopenie čítaného textu</a:t>
            </a:r>
            <a:r>
              <a:rPr lang="en-US" dirty="0" smtClean="0"/>
              <a:t>. </a:t>
            </a:r>
            <a:endParaRPr lang="en-US" dirty="0"/>
          </a:p>
          <a:p>
            <a:pPr lvl="1">
              <a:defRPr/>
            </a:pPr>
            <a:r>
              <a:rPr lang="sk-SK" dirty="0" smtClean="0"/>
              <a:t>Založená na faktoch a skúsenostiach</a:t>
            </a:r>
            <a:r>
              <a:rPr lang="en-US" dirty="0" smtClean="0"/>
              <a:t>. </a:t>
            </a:r>
            <a:endParaRPr lang="en-US" dirty="0"/>
          </a:p>
          <a:p>
            <a:pPr lvl="1">
              <a:defRPr/>
            </a:pPr>
            <a:r>
              <a:rPr lang="sk-SK" dirty="0" smtClean="0"/>
              <a:t>S vekom – tak ako akumulujeme vedomosti a skúsenosti, priebežne vzrastá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18435" name="BlokTextu 4"/>
          <p:cNvSpPr txBox="1">
            <a:spLocks noChangeArrowheads="1"/>
          </p:cNvSpPr>
          <p:nvPr/>
        </p:nvSpPr>
        <p:spPr bwMode="auto">
          <a:xfrm>
            <a:off x="900113" y="6021388"/>
            <a:ext cx="6523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/>
              <a:t>U celkove vysoko inteligentných prevažuje kryštalická nad fluentnou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Times New Roman" pitchFamily="18" charset="0"/>
              </a:rPr>
              <a:t>Louis L. Thurstone</a:t>
            </a:r>
            <a:r>
              <a:rPr lang="en-US" b="1" i="1">
                <a:cs typeface="Times New Roman" pitchFamily="18" charset="0"/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332038"/>
            <a:ext cx="8229600" cy="39766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>
                <a:cs typeface="Times New Roman" pitchFamily="18" charset="0"/>
              </a:rPr>
              <a:t>Intel</a:t>
            </a:r>
            <a:r>
              <a:rPr lang="sk-SK" sz="2800" dirty="0" err="1" smtClean="0">
                <a:cs typeface="Times New Roman" pitchFamily="18" charset="0"/>
              </a:rPr>
              <a:t>igencia</a:t>
            </a:r>
            <a:r>
              <a:rPr lang="sk-SK" sz="2800" dirty="0" smtClean="0">
                <a:cs typeface="Times New Roman" pitchFamily="18" charset="0"/>
              </a:rPr>
              <a:t> je zhluk (</a:t>
            </a:r>
            <a:r>
              <a:rPr lang="sk-SK" sz="2800" dirty="0" err="1" smtClean="0">
                <a:cs typeface="Times New Roman" pitchFamily="18" charset="0"/>
              </a:rPr>
              <a:t>cluster</a:t>
            </a:r>
            <a:r>
              <a:rPr lang="sk-SK" sz="2800" dirty="0" smtClean="0">
                <a:cs typeface="Times New Roman" pitchFamily="18" charset="0"/>
              </a:rPr>
              <a:t>) schopností</a:t>
            </a:r>
            <a:r>
              <a:rPr lang="en-US" sz="2800" dirty="0" smtClean="0">
                <a:cs typeface="Times New Roman" pitchFamily="18" charset="0"/>
              </a:rPr>
              <a:t>. </a:t>
            </a:r>
            <a:endParaRPr 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sk-SK" sz="2800" dirty="0" smtClean="0">
                <a:cs typeface="Arial" pitchFamily="34" charset="0"/>
              </a:rPr>
              <a:t>Veril, že existuje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>
                <a:cs typeface="Arial" pitchFamily="34" charset="0"/>
              </a:rPr>
              <a:t>7 </a:t>
            </a:r>
            <a:r>
              <a:rPr lang="sk-SK" sz="2800" dirty="0" smtClean="0">
                <a:cs typeface="Arial" pitchFamily="34" charset="0"/>
              </a:rPr>
              <a:t>rôznych</a:t>
            </a:r>
            <a:r>
              <a:rPr lang="en-US" sz="2800" dirty="0" smtClean="0">
                <a:cs typeface="Arial" pitchFamily="34" charset="0"/>
              </a:rPr>
              <a:t>“prim</a:t>
            </a:r>
            <a:r>
              <a:rPr lang="sk-SK" sz="2800" dirty="0" err="1" smtClean="0">
                <a:cs typeface="Arial" pitchFamily="34" charset="0"/>
              </a:rPr>
              <a:t>árnych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 err="1" smtClean="0">
                <a:cs typeface="Arial" pitchFamily="34" charset="0"/>
              </a:rPr>
              <a:t>ment</a:t>
            </a:r>
            <a:r>
              <a:rPr lang="sk-SK" sz="2800" dirty="0" smtClean="0">
                <a:cs typeface="Arial" pitchFamily="34" charset="0"/>
              </a:rPr>
              <a:t>á</a:t>
            </a:r>
            <a:r>
              <a:rPr lang="en-US" sz="2800" dirty="0" smtClean="0">
                <a:cs typeface="Arial" pitchFamily="34" charset="0"/>
              </a:rPr>
              <a:t>l</a:t>
            </a:r>
            <a:r>
              <a:rPr lang="sk-SK" sz="2800" dirty="0" err="1" smtClean="0">
                <a:cs typeface="Arial" pitchFamily="34" charset="0"/>
              </a:rPr>
              <a:t>nych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sk-SK" sz="2800" dirty="0" smtClean="0">
                <a:cs typeface="Arial" pitchFamily="34" charset="0"/>
              </a:rPr>
              <a:t>schopností</a:t>
            </a:r>
            <a:r>
              <a:rPr lang="en-US" sz="2800" dirty="0" smtClean="0">
                <a:cs typeface="Arial" pitchFamily="34" charset="0"/>
              </a:rPr>
              <a:t>” </a:t>
            </a:r>
            <a:r>
              <a:rPr lang="sk-SK" sz="2800" dirty="0" smtClean="0">
                <a:cs typeface="Arial" pitchFamily="34" charset="0"/>
              </a:rPr>
              <a:t>navzájom nezávislých</a:t>
            </a:r>
            <a:r>
              <a:rPr lang="en-US" sz="2800" dirty="0" smtClean="0">
                <a:cs typeface="Arial" pitchFamily="34" charset="0"/>
              </a:rPr>
              <a:t>.  </a:t>
            </a:r>
            <a:endParaRPr lang="en-US" sz="2800" dirty="0"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sk-SK" sz="2800" dirty="0" smtClean="0">
                <a:cs typeface="Arial" pitchFamily="34" charset="0"/>
              </a:rPr>
              <a:t>Príklady</a:t>
            </a:r>
            <a:r>
              <a:rPr lang="en-US" sz="2800" dirty="0" smtClean="0">
                <a:cs typeface="Arial" pitchFamily="34" charset="0"/>
              </a:rPr>
              <a:t>: </a:t>
            </a:r>
            <a:r>
              <a:rPr lang="sk-SK" sz="2800" dirty="0" smtClean="0">
                <a:cs typeface="Arial" pitchFamily="34" charset="0"/>
              </a:rPr>
              <a:t>Slovné pochopenie</a:t>
            </a:r>
            <a:r>
              <a:rPr lang="en-US" sz="2800" dirty="0" smtClean="0">
                <a:cs typeface="Arial" pitchFamily="34" charset="0"/>
              </a:rPr>
              <a:t>, </a:t>
            </a:r>
            <a:r>
              <a:rPr lang="sk-SK" sz="2800" dirty="0" smtClean="0">
                <a:cs typeface="Arial" pitchFamily="34" charset="0"/>
              </a:rPr>
              <a:t>Číselné schopnosti</a:t>
            </a:r>
            <a:r>
              <a:rPr lang="en-US" sz="2800" dirty="0" smtClean="0">
                <a:cs typeface="Arial" pitchFamily="34" charset="0"/>
              </a:rPr>
              <a:t>, </a:t>
            </a:r>
            <a:r>
              <a:rPr lang="sk-SK" sz="2800" dirty="0" smtClean="0">
                <a:cs typeface="Arial" pitchFamily="34" charset="0"/>
              </a:rPr>
              <a:t>zdôvodňovanie</a:t>
            </a:r>
            <a:r>
              <a:rPr lang="en-US" sz="2800" dirty="0" smtClean="0">
                <a:cs typeface="Arial" pitchFamily="34" charset="0"/>
              </a:rPr>
              <a:t> </a:t>
            </a:r>
            <a:r>
              <a:rPr lang="en-US" sz="2800" dirty="0">
                <a:cs typeface="Arial" pitchFamily="34" charset="0"/>
              </a:rPr>
              <a:t>&amp; </a:t>
            </a:r>
            <a:r>
              <a:rPr lang="sk-SK" sz="2800" dirty="0" smtClean="0">
                <a:cs typeface="Arial" pitchFamily="34" charset="0"/>
              </a:rPr>
              <a:t>rýchlosť vnímania</a:t>
            </a:r>
            <a:endParaRPr lang="en-US" sz="2800" dirty="0"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sk-SK" sz="2800" dirty="0" smtClean="0">
                <a:cs typeface="Arial" pitchFamily="34" charset="0"/>
              </a:rPr>
              <a:t>G – faktor je podľa neho len priemerné skóre týchto schopností</a:t>
            </a:r>
            <a:r>
              <a:rPr lang="en-US" sz="2800" dirty="0" smtClean="0">
                <a:cs typeface="Arial" pitchFamily="34" charset="0"/>
              </a:rPr>
              <a:t>.</a:t>
            </a:r>
            <a:endParaRPr lang="en-US" sz="2800" dirty="0"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sk-SK" sz="2800" dirty="0" smtClean="0">
                <a:cs typeface="Arial" pitchFamily="34" charset="0"/>
              </a:rPr>
              <a:t>Zaujímali ho profily jednotlivých schopností</a:t>
            </a:r>
            <a:r>
              <a:rPr lang="en-US" sz="2800" dirty="0" smtClean="0">
                <a:cs typeface="Arial" pitchFamily="34" charset="0"/>
              </a:rPr>
              <a:t>.</a:t>
            </a:r>
            <a:endParaRPr lang="en-US" sz="2800" dirty="0"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cs typeface="Times New Roman" pitchFamily="18" charset="0"/>
            </a:endParaRPr>
          </a:p>
        </p:txBody>
      </p:sp>
      <p:pic>
        <p:nvPicPr>
          <p:cNvPr id="19460" name="Picture 4" descr="G:\Website\Videos\Aaron's revised PowerPoints\Thinking, Language &amp; Intelligence\Video Clips\thursto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228600"/>
            <a:ext cx="1439863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Howard Gardner (1943-    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7556500" cy="4114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sk-SK" altLang="en-US" sz="2800" dirty="0" smtClean="0"/>
              <a:t>Autor súčasnej najvplyvnejšej teórie mnohých schopností, predpokladá 8 rôznych inteligencií</a:t>
            </a:r>
            <a:endParaRPr lang="en-US" altLang="en-US" sz="2800" dirty="0"/>
          </a:p>
          <a:p>
            <a:pPr>
              <a:defRPr/>
            </a:pPr>
            <a:r>
              <a:rPr lang="sk-SK" altLang="en-US" sz="2800" dirty="0" smtClean="0">
                <a:cs typeface="Times New Roman" pitchFamily="18" charset="0"/>
              </a:rPr>
              <a:t>Predpokladá niekoľko vzájomne nezávislých schopností, umožňujúcich riešiť problémy a vytvárať produkty, ktoré daná kultúra oceňuje</a:t>
            </a:r>
            <a:endParaRPr lang="en-US" altLang="en-US" sz="2800" dirty="0">
              <a:cs typeface="Times New Roman" pitchFamily="18" charset="0"/>
            </a:endParaRPr>
          </a:p>
          <a:p>
            <a:pPr>
              <a:defRPr/>
            </a:pPr>
            <a:r>
              <a:rPr lang="sk-SK" altLang="en-US" sz="2800" dirty="0" smtClean="0">
                <a:cs typeface="Times New Roman" pitchFamily="18" charset="0"/>
              </a:rPr>
              <a:t>Inteligenciu chápe v kontexte kultúry</a:t>
            </a:r>
            <a:r>
              <a:rPr lang="en-US" altLang="en-US" sz="2800" dirty="0" smtClean="0"/>
              <a:t> </a:t>
            </a:r>
            <a:endParaRPr lang="en-US" altLang="en-US" sz="2800" dirty="0"/>
          </a:p>
        </p:txBody>
      </p:sp>
      <p:pic>
        <p:nvPicPr>
          <p:cNvPr id="20484" name="Picture 4" descr="G:\Website\Videos\Aaron's revised PowerPoints\Thinking, Language &amp; Intelligence\Video Clips\Howard Gardn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228600"/>
            <a:ext cx="1804988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15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altLang="en-US" sz="3600">
                <a:solidFill>
                  <a:schemeClr val="tx2"/>
                </a:solidFill>
              </a:rPr>
              <a:t>Gardnerove mnohonásobné inteligencie</a:t>
            </a:r>
            <a:endParaRPr lang="en-US" altLang="en-US" sz="3600"/>
          </a:p>
        </p:txBody>
      </p:sp>
      <p:graphicFrame>
        <p:nvGraphicFramePr>
          <p:cNvPr id="4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047107"/>
              </p:ext>
            </p:extLst>
          </p:nvPr>
        </p:nvGraphicFramePr>
        <p:xfrm>
          <a:off x="228600" y="1981200"/>
          <a:ext cx="8686800" cy="4131312"/>
        </p:xfrm>
        <a:graphic>
          <a:graphicData uri="http://schemas.openxmlformats.org/drawingml/2006/table">
            <a:tbl>
              <a:tblPr/>
              <a:tblGrid>
                <a:gridCol w="5416550"/>
                <a:gridCol w="327025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Schopnosť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Príklad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Ling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vistická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(“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slovná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Milan 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Kundera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spisovateľ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Logic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-mathematic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ká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(“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číselná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Albert Einstein, 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vedec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Mu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zikálna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(“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hudobná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Leonard 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Bernstein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hudobník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Priestorová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(“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umelecká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Gaudí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ale aj 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Kasparov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 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Telesno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kinestetic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(“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šikovnosť“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Tiger Woods, 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golf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Intraperson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álna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(“se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bapoznanie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Anna Freud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ová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Interperson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álna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(“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vplyv na ľudí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Mahatma Gandhi, 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politik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 Naturalist</a:t>
                      </a:r>
                      <a:r>
                        <a:rPr kumimoji="0" lang="sk-S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ická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(“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prírodná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”)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John Audubon, </a:t>
                      </a:r>
                      <a:r>
                        <a:rPr kumimoji="0" lang="sk-S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ekológ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Hierarchic</a:t>
            </a:r>
            <a:r>
              <a:rPr lang="sk-SK" dirty="0" smtClean="0">
                <a:latin typeface="Arial" pitchFamily="34" charset="0"/>
              </a:rPr>
              <a:t>ké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sk-SK" dirty="0" smtClean="0">
                <a:latin typeface="Arial" pitchFamily="34" charset="0"/>
              </a:rPr>
              <a:t>teórie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>
                <a:latin typeface="Arial" pitchFamily="34" charset="0"/>
              </a:rPr>
              <a:t>Snaha dať dokopy g – faktor a teórie viacerých inteligencií</a:t>
            </a:r>
          </a:p>
          <a:p>
            <a:pPr>
              <a:defRPr/>
            </a:pPr>
            <a:r>
              <a:rPr lang="sk-SK" dirty="0" smtClean="0">
                <a:latin typeface="Arial" pitchFamily="34" charset="0"/>
              </a:rPr>
              <a:t>Inteligencia má viacero úrovní</a:t>
            </a:r>
          </a:p>
          <a:p>
            <a:pPr>
              <a:defRPr/>
            </a:pPr>
            <a:r>
              <a:rPr lang="sk-SK" dirty="0" smtClean="0">
                <a:latin typeface="Arial" pitchFamily="34" charset="0"/>
              </a:rPr>
              <a:t>Najvyššia je g faktor</a:t>
            </a:r>
            <a:endParaRPr lang="en-US" dirty="0">
              <a:latin typeface="Arial" pitchFamily="34" charset="0"/>
            </a:endParaRPr>
          </a:p>
          <a:p>
            <a:pPr>
              <a:defRPr/>
            </a:pPr>
            <a:r>
              <a:rPr lang="sk-SK" dirty="0" smtClean="0">
                <a:latin typeface="Arial" pitchFamily="34" charset="0"/>
              </a:rPr>
              <a:t>2. úroveň: veľké skupinové faktory</a:t>
            </a:r>
            <a:endParaRPr lang="en-US" dirty="0">
              <a:latin typeface="Arial" pitchFamily="34" charset="0"/>
            </a:endParaRPr>
          </a:p>
          <a:p>
            <a:pPr>
              <a:defRPr/>
            </a:pPr>
            <a:r>
              <a:rPr lang="sk-SK" dirty="0" smtClean="0">
                <a:latin typeface="Arial" pitchFamily="34" charset="0"/>
              </a:rPr>
              <a:t>3. úroveň: malé skupinové faktory</a:t>
            </a:r>
            <a:endParaRPr lang="en-US" dirty="0">
              <a:latin typeface="Arial" pitchFamily="34" charset="0"/>
            </a:endParaRPr>
          </a:p>
          <a:p>
            <a:pPr>
              <a:defRPr/>
            </a:pPr>
            <a:r>
              <a:rPr lang="sk-SK" dirty="0" smtClean="0">
                <a:latin typeface="Arial" pitchFamily="34" charset="0"/>
              </a:rPr>
              <a:t>Spodnú úroveň predstavujú špecifické faktory </a:t>
            </a:r>
            <a:r>
              <a:rPr lang="en-US" dirty="0" smtClean="0">
                <a:latin typeface="Arial" pitchFamily="34" charset="0"/>
              </a:rPr>
              <a:t>(Spearman</a:t>
            </a:r>
            <a:r>
              <a:rPr lang="sk-SK" dirty="0" err="1" smtClean="0">
                <a:latin typeface="Arial" pitchFamily="34" charset="0"/>
              </a:rPr>
              <a:t>ove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i="1" dirty="0">
                <a:latin typeface="Arial" pitchFamily="34" charset="0"/>
              </a:rPr>
              <a:t>s</a:t>
            </a:r>
            <a:r>
              <a:rPr lang="en-US" dirty="0">
                <a:latin typeface="Arial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600" dirty="0" smtClean="0">
                <a:latin typeface="Arial" pitchFamily="34" charset="0"/>
              </a:rPr>
              <a:t>Hierarchic</a:t>
            </a:r>
            <a:r>
              <a:rPr lang="sk-SK" sz="3600" dirty="0" smtClean="0">
                <a:latin typeface="Arial" pitchFamily="34" charset="0"/>
              </a:rPr>
              <a:t>ká</a:t>
            </a:r>
            <a:r>
              <a:rPr lang="en-US" sz="3600" dirty="0" smtClean="0">
                <a:latin typeface="Arial" pitchFamily="34" charset="0"/>
              </a:rPr>
              <a:t> </a:t>
            </a:r>
            <a:r>
              <a:rPr lang="sk-SK" sz="3600" dirty="0" smtClean="0">
                <a:latin typeface="Arial" pitchFamily="34" charset="0"/>
              </a:rPr>
              <a:t>štruktúra</a:t>
            </a:r>
            <a:endParaRPr lang="en-US" sz="3600" dirty="0">
              <a:latin typeface="Arial" pitchFamily="34" charset="0"/>
            </a:endParaRPr>
          </a:p>
        </p:txBody>
      </p:sp>
      <p:sp>
        <p:nvSpPr>
          <p:cNvPr id="23555" name="Oval 4"/>
          <p:cNvSpPr>
            <a:spLocks noChangeArrowheads="1"/>
          </p:cNvSpPr>
          <p:nvPr/>
        </p:nvSpPr>
        <p:spPr bwMode="auto">
          <a:xfrm>
            <a:off x="3810000" y="1143000"/>
            <a:ext cx="1828800" cy="838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3200"/>
              <a:t>G-fa</a:t>
            </a:r>
            <a:r>
              <a:rPr lang="sk-SK" sz="3200"/>
              <a:t>k</a:t>
            </a:r>
            <a:r>
              <a:rPr lang="en-US" sz="3200"/>
              <a:t>tor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724400" y="5562600"/>
            <a:ext cx="762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S5</a:t>
            </a:r>
          </a:p>
        </p:txBody>
      </p:sp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5791200" y="5562600"/>
            <a:ext cx="762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S6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6858000" y="5562600"/>
            <a:ext cx="762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S7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7848600" y="5562600"/>
            <a:ext cx="762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S8</a:t>
            </a:r>
          </a:p>
        </p:txBody>
      </p:sp>
      <p:sp>
        <p:nvSpPr>
          <p:cNvPr id="23560" name="Rectangle 11"/>
          <p:cNvSpPr>
            <a:spLocks noChangeArrowheads="1"/>
          </p:cNvSpPr>
          <p:nvPr/>
        </p:nvSpPr>
        <p:spPr bwMode="auto">
          <a:xfrm>
            <a:off x="381000" y="5562600"/>
            <a:ext cx="762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S1</a:t>
            </a:r>
          </a:p>
        </p:txBody>
      </p:sp>
      <p:sp>
        <p:nvSpPr>
          <p:cNvPr id="23561" name="Rectangle 12"/>
          <p:cNvSpPr>
            <a:spLocks noChangeArrowheads="1"/>
          </p:cNvSpPr>
          <p:nvPr/>
        </p:nvSpPr>
        <p:spPr bwMode="auto">
          <a:xfrm>
            <a:off x="1371600" y="5562600"/>
            <a:ext cx="762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S2</a:t>
            </a:r>
          </a:p>
        </p:txBody>
      </p:sp>
      <p:sp>
        <p:nvSpPr>
          <p:cNvPr id="23562" name="Rectangle 13"/>
          <p:cNvSpPr>
            <a:spLocks noChangeArrowheads="1"/>
          </p:cNvSpPr>
          <p:nvPr/>
        </p:nvSpPr>
        <p:spPr bwMode="auto">
          <a:xfrm>
            <a:off x="2438400" y="5562600"/>
            <a:ext cx="762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S3</a:t>
            </a:r>
          </a:p>
        </p:txBody>
      </p:sp>
      <p:sp>
        <p:nvSpPr>
          <p:cNvPr id="23563" name="Rectangle 14"/>
          <p:cNvSpPr>
            <a:spLocks noChangeArrowheads="1"/>
          </p:cNvSpPr>
          <p:nvPr/>
        </p:nvSpPr>
        <p:spPr bwMode="auto">
          <a:xfrm>
            <a:off x="3657600" y="5562600"/>
            <a:ext cx="7620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/>
              <a:t>S4</a:t>
            </a:r>
          </a:p>
        </p:txBody>
      </p:sp>
      <p:sp>
        <p:nvSpPr>
          <p:cNvPr id="23564" name="Oval 15"/>
          <p:cNvSpPr>
            <a:spLocks noChangeArrowheads="1"/>
          </p:cNvSpPr>
          <p:nvPr/>
        </p:nvSpPr>
        <p:spPr bwMode="auto">
          <a:xfrm>
            <a:off x="533400" y="3962400"/>
            <a:ext cx="16002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sk-SK"/>
              <a:t>Slová</a:t>
            </a:r>
            <a:endParaRPr lang="en-US"/>
          </a:p>
        </p:txBody>
      </p:sp>
      <p:sp>
        <p:nvSpPr>
          <p:cNvPr id="23565" name="Oval 16"/>
          <p:cNvSpPr>
            <a:spLocks noChangeArrowheads="1"/>
          </p:cNvSpPr>
          <p:nvPr/>
        </p:nvSpPr>
        <p:spPr bwMode="auto">
          <a:xfrm>
            <a:off x="2590800" y="3962400"/>
            <a:ext cx="16002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sk-SK"/>
              <a:t>Čísla</a:t>
            </a:r>
            <a:endParaRPr lang="en-US"/>
          </a:p>
        </p:txBody>
      </p:sp>
      <p:sp>
        <p:nvSpPr>
          <p:cNvPr id="23566" name="Oval 17"/>
          <p:cNvSpPr>
            <a:spLocks noChangeArrowheads="1"/>
          </p:cNvSpPr>
          <p:nvPr/>
        </p:nvSpPr>
        <p:spPr bwMode="auto">
          <a:xfrm>
            <a:off x="4800600" y="3962400"/>
            <a:ext cx="16002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sk-SK"/>
              <a:t>Priestor</a:t>
            </a:r>
            <a:endParaRPr lang="en-US"/>
          </a:p>
        </p:txBody>
      </p:sp>
      <p:sp>
        <p:nvSpPr>
          <p:cNvPr id="23567" name="Oval 18"/>
          <p:cNvSpPr>
            <a:spLocks noChangeArrowheads="1"/>
          </p:cNvSpPr>
          <p:nvPr/>
        </p:nvSpPr>
        <p:spPr bwMode="auto">
          <a:xfrm>
            <a:off x="6858000" y="3962400"/>
            <a:ext cx="16764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200"/>
              <a:t>Vi</a:t>
            </a:r>
            <a:r>
              <a:rPr lang="sk-SK" sz="2200"/>
              <a:t>zualizácia</a:t>
            </a:r>
            <a:endParaRPr lang="en-US" sz="2200"/>
          </a:p>
        </p:txBody>
      </p:sp>
      <p:cxnSp>
        <p:nvCxnSpPr>
          <p:cNvPr id="23568" name="AutoShape 19"/>
          <p:cNvCxnSpPr>
            <a:cxnSpLocks noChangeShapeType="1"/>
            <a:stCxn id="23564" idx="4"/>
            <a:endCxn id="23560" idx="0"/>
          </p:cNvCxnSpPr>
          <p:nvPr/>
        </p:nvCxnSpPr>
        <p:spPr bwMode="auto">
          <a:xfrm flipH="1">
            <a:off x="762000" y="4724400"/>
            <a:ext cx="5715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69" name="AutoShape 20"/>
          <p:cNvCxnSpPr>
            <a:cxnSpLocks noChangeShapeType="1"/>
            <a:stCxn id="23564" idx="4"/>
            <a:endCxn id="23561" idx="0"/>
          </p:cNvCxnSpPr>
          <p:nvPr/>
        </p:nvCxnSpPr>
        <p:spPr bwMode="auto">
          <a:xfrm>
            <a:off x="1333500" y="4724400"/>
            <a:ext cx="4191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0" name="AutoShape 21"/>
          <p:cNvCxnSpPr>
            <a:cxnSpLocks noChangeShapeType="1"/>
            <a:stCxn id="23565" idx="4"/>
            <a:endCxn id="23562" idx="0"/>
          </p:cNvCxnSpPr>
          <p:nvPr/>
        </p:nvCxnSpPr>
        <p:spPr bwMode="auto">
          <a:xfrm flipH="1">
            <a:off x="2819400" y="4724400"/>
            <a:ext cx="5715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1" name="AutoShape 22"/>
          <p:cNvCxnSpPr>
            <a:cxnSpLocks noChangeShapeType="1"/>
            <a:stCxn id="23565" idx="4"/>
            <a:endCxn id="23563" idx="0"/>
          </p:cNvCxnSpPr>
          <p:nvPr/>
        </p:nvCxnSpPr>
        <p:spPr bwMode="auto">
          <a:xfrm>
            <a:off x="3390900" y="4724400"/>
            <a:ext cx="6477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2" name="AutoShape 23"/>
          <p:cNvCxnSpPr>
            <a:cxnSpLocks noChangeShapeType="1"/>
            <a:stCxn id="23566" idx="4"/>
            <a:endCxn id="23556" idx="0"/>
          </p:cNvCxnSpPr>
          <p:nvPr/>
        </p:nvCxnSpPr>
        <p:spPr bwMode="auto">
          <a:xfrm flipH="1">
            <a:off x="5105400" y="4724400"/>
            <a:ext cx="4953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3" name="AutoShape 24"/>
          <p:cNvCxnSpPr>
            <a:cxnSpLocks noChangeShapeType="1"/>
            <a:stCxn id="23566" idx="4"/>
            <a:endCxn id="23557" idx="0"/>
          </p:cNvCxnSpPr>
          <p:nvPr/>
        </p:nvCxnSpPr>
        <p:spPr bwMode="auto">
          <a:xfrm>
            <a:off x="5600700" y="4724400"/>
            <a:ext cx="5715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4" name="AutoShape 25"/>
          <p:cNvCxnSpPr>
            <a:cxnSpLocks noChangeShapeType="1"/>
            <a:stCxn id="23567" idx="4"/>
            <a:endCxn id="23558" idx="0"/>
          </p:cNvCxnSpPr>
          <p:nvPr/>
        </p:nvCxnSpPr>
        <p:spPr bwMode="auto">
          <a:xfrm flipH="1">
            <a:off x="7239000" y="4724400"/>
            <a:ext cx="4572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5" name="AutoShape 26"/>
          <p:cNvCxnSpPr>
            <a:cxnSpLocks noChangeShapeType="1"/>
            <a:stCxn id="23567" idx="4"/>
            <a:endCxn id="23559" idx="0"/>
          </p:cNvCxnSpPr>
          <p:nvPr/>
        </p:nvCxnSpPr>
        <p:spPr bwMode="auto">
          <a:xfrm>
            <a:off x="7696200" y="4724400"/>
            <a:ext cx="533400" cy="838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576" name="Oval 27"/>
          <p:cNvSpPr>
            <a:spLocks noChangeArrowheads="1"/>
          </p:cNvSpPr>
          <p:nvPr/>
        </p:nvSpPr>
        <p:spPr bwMode="auto">
          <a:xfrm>
            <a:off x="1752600" y="2590800"/>
            <a:ext cx="16002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sk-SK"/>
              <a:t>Kryštalická</a:t>
            </a:r>
            <a:endParaRPr lang="en-US"/>
          </a:p>
        </p:txBody>
      </p:sp>
      <p:cxnSp>
        <p:nvCxnSpPr>
          <p:cNvPr id="23577" name="AutoShape 28"/>
          <p:cNvCxnSpPr>
            <a:cxnSpLocks noChangeShapeType="1"/>
            <a:stCxn id="23576" idx="4"/>
            <a:endCxn id="23564" idx="0"/>
          </p:cNvCxnSpPr>
          <p:nvPr/>
        </p:nvCxnSpPr>
        <p:spPr bwMode="auto">
          <a:xfrm flipH="1">
            <a:off x="1333500" y="3352800"/>
            <a:ext cx="12192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78" name="AutoShape 29"/>
          <p:cNvCxnSpPr>
            <a:cxnSpLocks noChangeShapeType="1"/>
            <a:stCxn id="23576" idx="4"/>
            <a:endCxn id="23565" idx="0"/>
          </p:cNvCxnSpPr>
          <p:nvPr/>
        </p:nvCxnSpPr>
        <p:spPr bwMode="auto">
          <a:xfrm>
            <a:off x="2552700" y="3352800"/>
            <a:ext cx="8382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579" name="Oval 30"/>
          <p:cNvSpPr>
            <a:spLocks noChangeArrowheads="1"/>
          </p:cNvSpPr>
          <p:nvPr/>
        </p:nvSpPr>
        <p:spPr bwMode="auto">
          <a:xfrm>
            <a:off x="6019800" y="2586038"/>
            <a:ext cx="1600200" cy="762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sk-SK"/>
              <a:t>Fluidná</a:t>
            </a:r>
            <a:endParaRPr lang="en-US"/>
          </a:p>
        </p:txBody>
      </p:sp>
      <p:cxnSp>
        <p:nvCxnSpPr>
          <p:cNvPr id="23580" name="AutoShape 31"/>
          <p:cNvCxnSpPr>
            <a:cxnSpLocks noChangeShapeType="1"/>
            <a:stCxn id="23579" idx="4"/>
            <a:endCxn id="23566" idx="0"/>
          </p:cNvCxnSpPr>
          <p:nvPr/>
        </p:nvCxnSpPr>
        <p:spPr bwMode="auto">
          <a:xfrm flipH="1">
            <a:off x="5600700" y="3348038"/>
            <a:ext cx="1219200" cy="614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81" name="AutoShape 32"/>
          <p:cNvCxnSpPr>
            <a:cxnSpLocks noChangeShapeType="1"/>
            <a:stCxn id="23579" idx="4"/>
            <a:endCxn id="23567" idx="0"/>
          </p:cNvCxnSpPr>
          <p:nvPr/>
        </p:nvCxnSpPr>
        <p:spPr bwMode="auto">
          <a:xfrm>
            <a:off x="6819900" y="3348038"/>
            <a:ext cx="876300" cy="614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82" name="AutoShape 33"/>
          <p:cNvCxnSpPr>
            <a:cxnSpLocks noChangeShapeType="1"/>
            <a:stCxn id="23555" idx="4"/>
            <a:endCxn id="23576" idx="0"/>
          </p:cNvCxnSpPr>
          <p:nvPr/>
        </p:nvCxnSpPr>
        <p:spPr bwMode="auto">
          <a:xfrm flipH="1">
            <a:off x="2552700" y="1981200"/>
            <a:ext cx="21717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3583" name="AutoShape 34"/>
          <p:cNvCxnSpPr>
            <a:cxnSpLocks noChangeShapeType="1"/>
            <a:stCxn id="23555" idx="4"/>
            <a:endCxn id="23579" idx="0"/>
          </p:cNvCxnSpPr>
          <p:nvPr/>
        </p:nvCxnSpPr>
        <p:spPr bwMode="auto">
          <a:xfrm>
            <a:off x="4724400" y="1981200"/>
            <a:ext cx="2095500" cy="6048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/>
              <a:t>Testy inteligencie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800" dirty="0" smtClean="0"/>
              <a:t>Najvyššia </a:t>
            </a:r>
            <a:r>
              <a:rPr lang="sk-SK" sz="2800" dirty="0" err="1" smtClean="0"/>
              <a:t>validita</a:t>
            </a:r>
            <a:r>
              <a:rPr lang="sk-SK" sz="2800" dirty="0" smtClean="0"/>
              <a:t> zo všetkých </a:t>
            </a:r>
            <a:r>
              <a:rPr lang="sk-SK" sz="2800" dirty="0" err="1" smtClean="0"/>
              <a:t>pdg</a:t>
            </a:r>
            <a:r>
              <a:rPr lang="sk-SK" sz="2800" dirty="0" smtClean="0"/>
              <a:t>. metód, najlepší </a:t>
            </a:r>
            <a:r>
              <a:rPr lang="sk-SK" sz="2800" dirty="0" err="1" smtClean="0"/>
              <a:t>prediktor</a:t>
            </a:r>
            <a:endParaRPr lang="en-US" sz="2800" dirty="0" smtClean="0"/>
          </a:p>
          <a:p>
            <a:pPr eaLnBrk="1" hangingPunct="1">
              <a:defRPr/>
            </a:pPr>
            <a:r>
              <a:rPr lang="sk-SK" sz="2800" dirty="0" smtClean="0"/>
              <a:t>Relatívne nenáročné pre použitie, lacné</a:t>
            </a:r>
            <a:endParaRPr lang="en-US" sz="3100" dirty="0" smtClean="0"/>
          </a:p>
          <a:p>
            <a:pPr eaLnBrk="1" hangingPunct="1">
              <a:defRPr/>
            </a:pPr>
            <a:r>
              <a:rPr lang="en-US" sz="2800" dirty="0" smtClean="0"/>
              <a:t>S</a:t>
            </a:r>
            <a:r>
              <a:rPr lang="sk-SK" sz="2800" dirty="0" err="1" smtClean="0"/>
              <a:t>kóre</a:t>
            </a:r>
            <a:r>
              <a:rPr lang="sk-SK" sz="2800" dirty="0" smtClean="0"/>
              <a:t> ovplyvnené rasou a pravdepodobne aj inými premennými</a:t>
            </a:r>
          </a:p>
          <a:p>
            <a:pPr eaLnBrk="1" hangingPunct="1">
              <a:defRPr/>
            </a:pPr>
            <a:r>
              <a:rPr lang="sk-SK" sz="2800" dirty="0" smtClean="0"/>
              <a:t>„g – faktor“ </a:t>
            </a:r>
            <a:r>
              <a:rPr lang="sk-SK" sz="2800" dirty="0" err="1" smtClean="0"/>
              <a:t>vs</a:t>
            </a:r>
            <a:r>
              <a:rPr lang="sk-SK" sz="2800" dirty="0" smtClean="0"/>
              <a:t>. špecifické schopnosti</a:t>
            </a:r>
          </a:p>
          <a:p>
            <a:pPr eaLnBrk="1" hangingPunct="1">
              <a:defRPr/>
            </a:pPr>
            <a:r>
              <a:rPr lang="sk-SK" sz="2800" dirty="0" smtClean="0"/>
              <a:t>„nové“ inteligencie – sociálna, emocionálna, praktická, </a:t>
            </a:r>
            <a:r>
              <a:rPr lang="sk-SK" sz="2800" dirty="0" err="1" smtClean="0"/>
              <a:t>tacitná</a:t>
            </a:r>
            <a:r>
              <a:rPr lang="sk-SK" sz="2800" dirty="0" smtClean="0"/>
              <a:t>...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Devi</a:t>
            </a:r>
            <a:r>
              <a:rPr lang="sk-SK" dirty="0" err="1" smtClean="0">
                <a:latin typeface="Arial" pitchFamily="34" charset="0"/>
              </a:rPr>
              <a:t>ačné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>
                <a:latin typeface="Arial" pitchFamily="34" charset="0"/>
              </a:rPr>
              <a:t>IQ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sk-SK" dirty="0" smtClean="0">
                <a:latin typeface="Arial" pitchFamily="34" charset="0"/>
              </a:rPr>
              <a:t>Porovnanie skóre s rovesníckou skupinou</a:t>
            </a:r>
            <a:endParaRPr lang="en-US" dirty="0">
              <a:latin typeface="Arial" pitchFamily="34" charset="0"/>
            </a:endParaRPr>
          </a:p>
          <a:p>
            <a:pPr>
              <a:defRPr/>
            </a:pPr>
            <a:r>
              <a:rPr lang="sk-SK" dirty="0" smtClean="0">
                <a:latin typeface="Arial" pitchFamily="34" charset="0"/>
              </a:rPr>
              <a:t>priemer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>
                <a:latin typeface="Arial" pitchFamily="34" charset="0"/>
              </a:rPr>
              <a:t>= 100, SD = 15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838200" y="3886200"/>
            <a:ext cx="7239000" cy="1143000"/>
          </a:xfrm>
          <a:prstGeom prst="rect">
            <a:avLst/>
          </a:prstGeom>
          <a:solidFill>
            <a:srgbClr val="F2F2F2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 dirty="0">
                <a:latin typeface="Book Antiqua" pitchFamily="18" charset="0"/>
                <a:cs typeface="Times New Roman" pitchFamily="18" charset="0"/>
              </a:rPr>
              <a:t>Deviation IQ =  (z-score * </a:t>
            </a:r>
            <a:r>
              <a:rPr lang="en-US" sz="3200" dirty="0">
                <a:latin typeface="Book Antiqua" pitchFamily="18" charset="0"/>
                <a:cs typeface="Times New Roman" pitchFamily="18" charset="0"/>
                <a:sym typeface="Symbol" pitchFamily="18" charset="2"/>
              </a:rPr>
              <a:t></a:t>
            </a:r>
            <a:r>
              <a:rPr lang="en-US" sz="3200" dirty="0">
                <a:latin typeface="Book Antiqua" pitchFamily="18" charset="0"/>
                <a:cs typeface="Times New Roman" pitchFamily="18" charset="0"/>
              </a:rPr>
              <a:t>) + x</a:t>
            </a:r>
          </a:p>
          <a:p>
            <a:r>
              <a:rPr lang="en-US" sz="3200" dirty="0">
                <a:latin typeface="Book Antiqua" pitchFamily="18" charset="0"/>
                <a:cs typeface="Times New Roman" pitchFamily="18" charset="0"/>
              </a:rPr>
              <a:t>		       = </a:t>
            </a:r>
            <a:r>
              <a:rPr lang="en-US" sz="3200" dirty="0" smtClean="0">
                <a:latin typeface="Book Antiqua" pitchFamily="18" charset="0"/>
                <a:cs typeface="Times New Roman" pitchFamily="18" charset="0"/>
              </a:rPr>
              <a:t>(</a:t>
            </a:r>
            <a:r>
              <a:rPr lang="en-US" sz="3200" dirty="0">
                <a:latin typeface="Book Antiqua" pitchFamily="18" charset="0"/>
                <a:cs typeface="Times New Roman" pitchFamily="18" charset="0"/>
              </a:rPr>
              <a:t>z-score * 15) + 100 </a:t>
            </a:r>
          </a:p>
          <a:p>
            <a:endParaRPr lang="en-US" sz="3200" dirty="0">
              <a:latin typeface="Book Antiqu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539750" y="579438"/>
            <a:ext cx="7416800" cy="6018212"/>
            <a:chOff x="2193" y="5887"/>
            <a:chExt cx="7200" cy="6192"/>
          </a:xfrm>
        </p:grpSpPr>
        <p:sp>
          <p:nvSpPr>
            <p:cNvPr id="7171" name="AutoShape 5"/>
            <p:cNvSpPr>
              <a:spLocks noChangeAspect="1" noChangeArrowheads="1"/>
            </p:cNvSpPr>
            <p:nvPr/>
          </p:nvSpPr>
          <p:spPr bwMode="auto">
            <a:xfrm>
              <a:off x="2193" y="5887"/>
              <a:ext cx="7200" cy="6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481" y="6031"/>
              <a:ext cx="6768" cy="5904"/>
              <a:chOff x="2481" y="6031"/>
              <a:chExt cx="6768" cy="5904"/>
            </a:xfrm>
          </p:grpSpPr>
          <p:sp>
            <p:nvSpPr>
              <p:cNvPr id="7173" name="Text Box 7"/>
              <p:cNvSpPr txBox="1">
                <a:spLocks noChangeArrowheads="1"/>
              </p:cNvSpPr>
              <p:nvPr/>
            </p:nvSpPr>
            <p:spPr bwMode="auto">
              <a:xfrm>
                <a:off x="4785" y="6031"/>
                <a:ext cx="2592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cs-CZ" sz="1200" b="0">
                    <a:solidFill>
                      <a:schemeClr val="tx1"/>
                    </a:solidFill>
                  </a:rPr>
                  <a:t>Analýza pracovného miesta</a:t>
                </a:r>
                <a:endParaRPr lang="cs-CZ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74" name="Text Box 8"/>
              <p:cNvSpPr txBox="1">
                <a:spLocks noChangeArrowheads="1"/>
              </p:cNvSpPr>
              <p:nvPr/>
            </p:nvSpPr>
            <p:spPr bwMode="auto">
              <a:xfrm>
                <a:off x="7665" y="7183"/>
                <a:ext cx="1584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cs-CZ" sz="1200" b="0">
                    <a:solidFill>
                      <a:schemeClr val="tx1"/>
                    </a:solidFill>
                  </a:rPr>
                  <a:t>Popis pracovných činností</a:t>
                </a:r>
                <a:endParaRPr lang="cs-CZ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75" name="Text Box 9"/>
              <p:cNvSpPr txBox="1">
                <a:spLocks noChangeArrowheads="1"/>
              </p:cNvSpPr>
              <p:nvPr/>
            </p:nvSpPr>
            <p:spPr bwMode="auto">
              <a:xfrm>
                <a:off x="2481" y="7039"/>
                <a:ext cx="1872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cs-CZ" sz="1200" b="0">
                    <a:solidFill>
                      <a:schemeClr val="tx1"/>
                    </a:solidFill>
                  </a:rPr>
                  <a:t>Špecifikácia pracovného miesta</a:t>
                </a:r>
                <a:endParaRPr lang="cs-CZ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76" name="Text Box 10"/>
              <p:cNvSpPr txBox="1">
                <a:spLocks noChangeArrowheads="1"/>
              </p:cNvSpPr>
              <p:nvPr/>
            </p:nvSpPr>
            <p:spPr bwMode="auto">
              <a:xfrm>
                <a:off x="2481" y="8191"/>
                <a:ext cx="3024" cy="230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cs-CZ" sz="1200" b="0">
                    <a:solidFill>
                      <a:schemeClr val="tx1"/>
                    </a:solidFill>
                  </a:rPr>
                  <a:t>Facilituje rozvoj kriteriálnych prediktorov:</a:t>
                </a:r>
              </a:p>
              <a:p>
                <a:pPr algn="l"/>
                <a:endParaRPr lang="cs-CZ" sz="1200" b="0">
                  <a:solidFill>
                    <a:schemeClr val="tx1"/>
                  </a:solidFill>
                </a:endParaRPr>
              </a:p>
              <a:p>
                <a:pPr algn="l"/>
                <a:r>
                  <a:rPr lang="cs-CZ" sz="1200" b="0">
                    <a:solidFill>
                      <a:schemeClr val="tx1"/>
                    </a:solidFill>
                  </a:rPr>
                  <a:t>Príklady:</a:t>
                </a:r>
              </a:p>
              <a:p>
                <a:pPr algn="l"/>
                <a:r>
                  <a:rPr lang="cs-CZ" sz="1200" b="0">
                    <a:solidFill>
                      <a:schemeClr val="tx1"/>
                    </a:solidFill>
                  </a:rPr>
                  <a:t>1Vzdelanie</a:t>
                </a:r>
              </a:p>
              <a:p>
                <a:pPr algn="l">
                  <a:buFont typeface="Times New Roman" pitchFamily="18" charset="0"/>
                  <a:buChar char="2"/>
                </a:pPr>
                <a:r>
                  <a:rPr lang="cs-CZ" sz="1200" b="0">
                    <a:solidFill>
                      <a:schemeClr val="tx1"/>
                    </a:solidFill>
                  </a:rPr>
                  <a:t>Predchádzajúca pracovná skúsenosť</a:t>
                </a:r>
              </a:p>
              <a:p>
                <a:pPr algn="l">
                  <a:buFont typeface="Times New Roman" pitchFamily="18" charset="0"/>
                  <a:buChar char="3"/>
                </a:pPr>
                <a:r>
                  <a:rPr lang="cs-CZ" sz="1200" b="0">
                    <a:solidFill>
                      <a:schemeClr val="tx1"/>
                    </a:solidFill>
                  </a:rPr>
                  <a:t>Výsledky testov</a:t>
                </a:r>
              </a:p>
              <a:p>
                <a:pPr algn="l">
                  <a:buFont typeface="Times New Roman" pitchFamily="18" charset="0"/>
                  <a:buChar char="4"/>
                </a:pPr>
                <a:r>
                  <a:rPr lang="cs-CZ" sz="1200" b="0">
                    <a:solidFill>
                      <a:schemeClr val="tx1"/>
                    </a:solidFill>
                  </a:rPr>
                  <a:t>Údaje z prihlášok do zamestnania</a:t>
                </a:r>
              </a:p>
              <a:p>
                <a:pPr algn="l">
                  <a:buFont typeface="Times New Roman" pitchFamily="18" charset="0"/>
                  <a:buChar char="5"/>
                </a:pPr>
                <a:r>
                  <a:rPr lang="cs-CZ" sz="1200" b="0">
                    <a:solidFill>
                      <a:schemeClr val="tx1"/>
                    </a:solidFill>
                  </a:rPr>
                  <a:t>Hodnotenia pracovného výkonu</a:t>
                </a:r>
              </a:p>
              <a:p>
                <a:pPr algn="l">
                  <a:buFont typeface="Times New Roman" pitchFamily="18" charset="0"/>
                  <a:buChar char="6"/>
                </a:pPr>
                <a:r>
                  <a:rPr lang="cs-CZ" sz="1200" b="0">
                    <a:solidFill>
                      <a:schemeClr val="tx1"/>
                    </a:solidFill>
                  </a:rPr>
                  <a:t>Výsledky rozhovorov pri prijímaní</a:t>
                </a:r>
                <a:endParaRPr lang="cs-CZ" sz="2000" b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77" name="Text Box 11"/>
              <p:cNvSpPr txBox="1">
                <a:spLocks noChangeArrowheads="1"/>
              </p:cNvSpPr>
              <p:nvPr/>
            </p:nvSpPr>
            <p:spPr bwMode="auto">
              <a:xfrm>
                <a:off x="6225" y="8479"/>
                <a:ext cx="2736" cy="201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cs-CZ" sz="1200" b="0">
                    <a:solidFill>
                      <a:schemeClr val="tx1"/>
                    </a:solidFill>
                  </a:rPr>
                  <a:t>Facilituje rozvoj kritérií úspešného zvládnutia pracovného miesta</a:t>
                </a:r>
              </a:p>
              <a:p>
                <a:pPr algn="l"/>
                <a:endParaRPr lang="cs-CZ" sz="1200" b="0">
                  <a:solidFill>
                    <a:schemeClr val="tx1"/>
                  </a:solidFill>
                </a:endParaRPr>
              </a:p>
              <a:p>
                <a:pPr algn="l"/>
                <a:r>
                  <a:rPr lang="cs-CZ" sz="1200" b="0">
                    <a:solidFill>
                      <a:schemeClr val="tx1"/>
                    </a:solidFill>
                  </a:rPr>
                  <a:t>Príklady:</a:t>
                </a:r>
              </a:p>
              <a:p>
                <a:pPr algn="l"/>
                <a:r>
                  <a:rPr lang="cs-CZ" sz="1200" b="0">
                    <a:solidFill>
                      <a:schemeClr val="tx1"/>
                    </a:solidFill>
                  </a:rPr>
                  <a:t>1Hodnotenia pracovného výkonu</a:t>
                </a:r>
              </a:p>
              <a:p>
                <a:pPr algn="l">
                  <a:buFont typeface="Times New Roman" pitchFamily="18" charset="0"/>
                  <a:buChar char="2"/>
                </a:pPr>
                <a:r>
                  <a:rPr lang="cs-CZ" sz="1200" b="0">
                    <a:solidFill>
                      <a:schemeClr val="tx1"/>
                    </a:solidFill>
                  </a:rPr>
                  <a:t>Údaje o produkcii</a:t>
                </a:r>
              </a:p>
              <a:p>
                <a:pPr algn="l">
                  <a:buFont typeface="Times New Roman" pitchFamily="18" charset="0"/>
                  <a:buChar char="3"/>
                </a:pPr>
                <a:r>
                  <a:rPr lang="cs-CZ" sz="1200" b="0">
                    <a:solidFill>
                      <a:schemeClr val="tx1"/>
                    </a:solidFill>
                  </a:rPr>
                  <a:t>Personálne údaje (absencie, fluktuácia...)</a:t>
                </a:r>
                <a:endParaRPr lang="cs-CZ" sz="2000" b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178" name="AutoShape 12"/>
              <p:cNvCxnSpPr>
                <a:cxnSpLocks noChangeShapeType="1"/>
                <a:stCxn id="7173" idx="1"/>
                <a:endCxn id="7175" idx="0"/>
              </p:cNvCxnSpPr>
              <p:nvPr/>
            </p:nvCxnSpPr>
            <p:spPr bwMode="auto">
              <a:xfrm rot="10800000" flipV="1">
                <a:off x="3417" y="6247"/>
                <a:ext cx="1368" cy="792"/>
              </a:xfrm>
              <a:prstGeom prst="bentConnector2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</p:cxnSp>
          <p:cxnSp>
            <p:nvCxnSpPr>
              <p:cNvPr id="7179" name="AutoShape 13"/>
              <p:cNvCxnSpPr>
                <a:cxnSpLocks noChangeShapeType="1"/>
                <a:stCxn id="7173" idx="3"/>
                <a:endCxn id="7174" idx="0"/>
              </p:cNvCxnSpPr>
              <p:nvPr/>
            </p:nvCxnSpPr>
            <p:spPr bwMode="auto">
              <a:xfrm>
                <a:off x="7377" y="6247"/>
                <a:ext cx="1080" cy="936"/>
              </a:xfrm>
              <a:prstGeom prst="bentConnector2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</p:cxnSp>
          <p:sp>
            <p:nvSpPr>
              <p:cNvPr id="7180" name="Text Box 14"/>
              <p:cNvSpPr txBox="1">
                <a:spLocks noChangeArrowheads="1"/>
              </p:cNvSpPr>
              <p:nvPr/>
            </p:nvSpPr>
            <p:spPr bwMode="auto">
              <a:xfrm>
                <a:off x="3777" y="11071"/>
                <a:ext cx="4320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l"/>
                <a:r>
                  <a:rPr lang="cs-CZ" sz="1400" b="0">
                    <a:solidFill>
                      <a:schemeClr val="tx1"/>
                    </a:solidFill>
                  </a:rPr>
                  <a:t>Validita znamená nakoľko dobre kriteriálne prediktory skutočne predpovedajú kritériá úspechu v zamestnaní</a:t>
                </a:r>
                <a:endParaRPr lang="cs-CZ" sz="2000" b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7181" name="AutoShape 15"/>
              <p:cNvCxnSpPr>
                <a:cxnSpLocks noChangeShapeType="1"/>
                <a:stCxn id="7175" idx="2"/>
                <a:endCxn id="7176" idx="0"/>
              </p:cNvCxnSpPr>
              <p:nvPr/>
            </p:nvCxnSpPr>
            <p:spPr bwMode="auto">
              <a:xfrm>
                <a:off x="3417" y="7615"/>
                <a:ext cx="576" cy="57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7182" name="AutoShape 16"/>
              <p:cNvCxnSpPr>
                <a:cxnSpLocks noChangeShapeType="1"/>
                <a:stCxn id="7174" idx="2"/>
                <a:endCxn id="7177" idx="0"/>
              </p:cNvCxnSpPr>
              <p:nvPr/>
            </p:nvCxnSpPr>
            <p:spPr bwMode="auto">
              <a:xfrm flipH="1">
                <a:off x="7593" y="8047"/>
                <a:ext cx="864" cy="43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7183" name="AutoShape 17"/>
              <p:cNvCxnSpPr>
                <a:cxnSpLocks noChangeShapeType="1"/>
                <a:stCxn id="7176" idx="2"/>
                <a:endCxn id="7177" idx="2"/>
              </p:cNvCxnSpPr>
              <p:nvPr/>
            </p:nvCxnSpPr>
            <p:spPr bwMode="auto">
              <a:xfrm rot="16200000" flipH="1">
                <a:off x="5792" y="8696"/>
                <a:ext cx="1" cy="3600"/>
              </a:xfrm>
              <a:prstGeom prst="bentConnector3">
                <a:avLst>
                  <a:gd name="adj1" fmla="val 36000014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</p:cxnSp>
          <p:cxnSp>
            <p:nvCxnSpPr>
              <p:cNvPr id="7184" name="AutoShape 18"/>
              <p:cNvCxnSpPr>
                <a:cxnSpLocks noChangeShapeType="1"/>
                <a:endCxn id="7180" idx="0"/>
              </p:cNvCxnSpPr>
              <p:nvPr/>
            </p:nvCxnSpPr>
            <p:spPr bwMode="auto">
              <a:xfrm>
                <a:off x="5937" y="10783"/>
                <a:ext cx="0" cy="28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pitchFamily="34" charset="0"/>
              </a:rPr>
              <a:t>IQ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>
                <a:latin typeface="Arial" pitchFamily="34" charset="0"/>
              </a:rPr>
              <a:t>Priemerné rozpätie</a:t>
            </a:r>
            <a:r>
              <a:rPr lang="en-US" dirty="0" smtClean="0">
                <a:latin typeface="Arial" pitchFamily="34" charset="0"/>
              </a:rPr>
              <a:t>:  </a:t>
            </a:r>
            <a:r>
              <a:rPr lang="en-US" dirty="0">
                <a:latin typeface="Arial" pitchFamily="34" charset="0"/>
              </a:rPr>
              <a:t>85 </a:t>
            </a:r>
            <a:r>
              <a:rPr lang="sk-SK" dirty="0" smtClean="0">
                <a:latin typeface="Arial" pitchFamily="34" charset="0"/>
              </a:rPr>
              <a:t>až</a:t>
            </a:r>
            <a:r>
              <a:rPr lang="en-US" dirty="0" smtClean="0">
                <a:latin typeface="Arial" pitchFamily="34" charset="0"/>
              </a:rPr>
              <a:t> </a:t>
            </a:r>
            <a:r>
              <a:rPr lang="en-US" dirty="0">
                <a:latin typeface="Arial" pitchFamily="34" charset="0"/>
              </a:rPr>
              <a:t>115</a:t>
            </a:r>
          </a:p>
          <a:p>
            <a:pPr>
              <a:defRPr/>
            </a:pPr>
            <a:r>
              <a:rPr lang="en-US" dirty="0" smtClean="0">
                <a:latin typeface="Arial" pitchFamily="34" charset="0"/>
              </a:rPr>
              <a:t>“</a:t>
            </a:r>
            <a:r>
              <a:rPr lang="sk-SK" dirty="0" smtClean="0">
                <a:latin typeface="Arial" pitchFamily="34" charset="0"/>
              </a:rPr>
              <a:t>Vysoko nadaní“</a:t>
            </a:r>
            <a:r>
              <a:rPr lang="en-US" dirty="0" smtClean="0">
                <a:latin typeface="Arial" pitchFamily="34" charset="0"/>
              </a:rPr>
              <a:t>:   </a:t>
            </a:r>
            <a:r>
              <a:rPr lang="en-US" dirty="0">
                <a:latin typeface="Arial" pitchFamily="34" charset="0"/>
              </a:rPr>
              <a:t>130+</a:t>
            </a:r>
          </a:p>
          <a:p>
            <a:pPr>
              <a:defRPr/>
            </a:pPr>
            <a:r>
              <a:rPr lang="sk-SK" dirty="0" smtClean="0">
                <a:latin typeface="Arial" pitchFamily="34" charset="0"/>
              </a:rPr>
              <a:t>Mentálna retardácia</a:t>
            </a:r>
            <a:r>
              <a:rPr lang="en-US" dirty="0" smtClean="0">
                <a:latin typeface="Arial" pitchFamily="34" charset="0"/>
              </a:rPr>
              <a:t>:  </a:t>
            </a:r>
            <a:r>
              <a:rPr lang="en-US" dirty="0">
                <a:latin typeface="Arial" pitchFamily="34" charset="0"/>
              </a:rPr>
              <a:t>&lt; 70</a:t>
            </a:r>
          </a:p>
          <a:p>
            <a:pPr>
              <a:defRPr/>
            </a:pPr>
            <a:r>
              <a:rPr lang="sk-SK" dirty="0" smtClean="0">
                <a:latin typeface="Arial" pitchFamily="34" charset="0"/>
              </a:rPr>
              <a:t>Iné systémy pracujú s 10 bodovou odchýlkou</a:t>
            </a:r>
            <a:endParaRPr lang="en-US" dirty="0">
              <a:latin typeface="Arial" pitchFamily="34" charset="0"/>
            </a:endParaRPr>
          </a:p>
          <a:p>
            <a:pPr>
              <a:buFontTx/>
              <a:buNone/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Distribúcia IQ</a:t>
            </a:r>
            <a:endParaRPr lang="sk-SK" dirty="0"/>
          </a:p>
        </p:txBody>
      </p:sp>
      <p:pic>
        <p:nvPicPr>
          <p:cNvPr id="27651" name="Picture 2" descr="http://www.schoolpsychologyblog.com/wp-content/uploads/2009/06/IQ_test_graph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133600"/>
            <a:ext cx="8553450" cy="368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V rasovom kontexte...</a:t>
            </a:r>
            <a:endParaRPr lang="sk-SK" dirty="0"/>
          </a:p>
        </p:txBody>
      </p:sp>
      <p:pic>
        <p:nvPicPr>
          <p:cNvPr id="28675" name="Picture 2" descr="File:Two Curve Bell with Job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700213"/>
            <a:ext cx="76200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k-SK" dirty="0" smtClean="0"/>
              <a:t>Je inteligencia vrodená alebo získaná?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Výskumy jedno a dvojvaječných dvojčiat</a:t>
            </a:r>
          </a:p>
          <a:p>
            <a:pPr>
              <a:defRPr/>
            </a:pPr>
            <a:r>
              <a:rPr lang="sk-SK" dirty="0" smtClean="0"/>
              <a:t>Debate o rasovej otázke</a:t>
            </a:r>
          </a:p>
          <a:p>
            <a:pPr>
              <a:defRPr/>
            </a:pPr>
            <a:r>
              <a:rPr lang="sk-SK" dirty="0" err="1" smtClean="0"/>
              <a:t>Flynnov</a:t>
            </a:r>
            <a:r>
              <a:rPr lang="sk-SK" dirty="0" smtClean="0"/>
              <a:t> efekt</a:t>
            </a:r>
          </a:p>
          <a:p>
            <a:pPr>
              <a:defRPr/>
            </a:pPr>
            <a:endParaRPr lang="sk-SK" dirty="0"/>
          </a:p>
          <a:p>
            <a:pPr>
              <a:defRPr/>
            </a:pPr>
            <a:r>
              <a:rPr lang="sk-SK" dirty="0" smtClean="0"/>
              <a:t>Súčasný názor: len asi 17% rozptylu sa dá pripísať výchove</a:t>
            </a:r>
          </a:p>
          <a:p>
            <a:pPr>
              <a:buFontTx/>
              <a:buNone/>
              <a:defRPr/>
            </a:pPr>
            <a:r>
              <a:rPr lang="sk-SK" dirty="0" smtClean="0"/>
              <a:t>(tieto názory sa ale rýchlo menia)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Inteligencia má vzťah (+ alebo -) ku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Vzdelávaniu</a:t>
            </a:r>
          </a:p>
          <a:p>
            <a:pPr>
              <a:defRPr/>
            </a:pPr>
            <a:r>
              <a:rPr lang="sk-SK" dirty="0" smtClean="0"/>
              <a:t>Pracovnému výkonu</a:t>
            </a:r>
          </a:p>
          <a:p>
            <a:pPr>
              <a:defRPr/>
            </a:pPr>
            <a:r>
              <a:rPr lang="sk-SK" dirty="0" smtClean="0"/>
              <a:t>Sociálnym dôsledkom </a:t>
            </a:r>
          </a:p>
          <a:p>
            <a:pPr>
              <a:defRPr/>
            </a:pPr>
            <a:r>
              <a:rPr lang="sk-SK" dirty="0" smtClean="0"/>
              <a:t>Zdravotnému stavu a dĺžke života</a:t>
            </a:r>
          </a:p>
          <a:p>
            <a:pPr>
              <a:defRPr/>
            </a:pPr>
            <a:r>
              <a:rPr lang="sk-SK" dirty="0" smtClean="0"/>
              <a:t>Biologickým premenným</a:t>
            </a:r>
          </a:p>
          <a:p>
            <a:pPr>
              <a:defRPr/>
            </a:pPr>
            <a:r>
              <a:rPr lang="sk-SK" dirty="0" smtClean="0"/>
              <a:t>Osobnosti</a:t>
            </a:r>
          </a:p>
          <a:p>
            <a:pPr>
              <a:defRPr/>
            </a:pPr>
            <a:r>
              <a:rPr lang="sk-SK" dirty="0" smtClean="0"/>
              <a:t>Duševnému zdraviu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mtClean="0"/>
              <a:t>Testy inteligencie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2800" dirty="0" smtClean="0"/>
              <a:t>Najvyššia </a:t>
            </a:r>
            <a:r>
              <a:rPr lang="sk-SK" sz="2800" dirty="0" err="1" smtClean="0"/>
              <a:t>validita</a:t>
            </a:r>
            <a:r>
              <a:rPr lang="sk-SK" sz="2800" dirty="0" smtClean="0"/>
              <a:t> zo všetkých </a:t>
            </a:r>
            <a:r>
              <a:rPr lang="sk-SK" sz="2800" dirty="0" err="1" smtClean="0"/>
              <a:t>pdg</a:t>
            </a:r>
            <a:r>
              <a:rPr lang="sk-SK" sz="2800" dirty="0" smtClean="0"/>
              <a:t>. metód, najlepší </a:t>
            </a:r>
            <a:r>
              <a:rPr lang="sk-SK" sz="2800" dirty="0" err="1" smtClean="0"/>
              <a:t>prediktor</a:t>
            </a:r>
            <a:endParaRPr lang="en-US" sz="2800" dirty="0" smtClean="0"/>
          </a:p>
          <a:p>
            <a:pPr eaLnBrk="1" hangingPunct="1">
              <a:defRPr/>
            </a:pPr>
            <a:r>
              <a:rPr lang="sk-SK" sz="2800" dirty="0" smtClean="0"/>
              <a:t>Relatívne nenáročné pre použitie, lacné</a:t>
            </a:r>
            <a:endParaRPr lang="en-US" sz="3100" dirty="0" smtClean="0"/>
          </a:p>
          <a:p>
            <a:pPr eaLnBrk="1" hangingPunct="1">
              <a:defRPr/>
            </a:pPr>
            <a:r>
              <a:rPr lang="en-US" sz="2800" dirty="0" smtClean="0"/>
              <a:t>S</a:t>
            </a:r>
            <a:r>
              <a:rPr lang="sk-SK" sz="2800" dirty="0" err="1" smtClean="0"/>
              <a:t>kóre</a:t>
            </a:r>
            <a:r>
              <a:rPr lang="sk-SK" sz="2800" dirty="0" smtClean="0"/>
              <a:t> ovplyvnené rasou a pravdepodobne aj inými premennými</a:t>
            </a:r>
          </a:p>
          <a:p>
            <a:pPr eaLnBrk="1" hangingPunct="1">
              <a:defRPr/>
            </a:pPr>
            <a:r>
              <a:rPr lang="sk-SK" sz="2800" dirty="0" smtClean="0"/>
              <a:t>„g – faktor“ </a:t>
            </a:r>
            <a:r>
              <a:rPr lang="sk-SK" sz="2800" dirty="0" err="1" smtClean="0"/>
              <a:t>vs</a:t>
            </a:r>
            <a:r>
              <a:rPr lang="sk-SK" sz="2800" dirty="0" smtClean="0"/>
              <a:t>. špecifické schopnosti</a:t>
            </a:r>
          </a:p>
          <a:p>
            <a:pPr eaLnBrk="1" hangingPunct="1">
              <a:defRPr/>
            </a:pPr>
            <a:r>
              <a:rPr lang="sk-SK" sz="2800" dirty="0" smtClean="0"/>
              <a:t>„nové“ inteligencie – sociálna, emocionálna, praktická, </a:t>
            </a:r>
            <a:r>
              <a:rPr lang="sk-SK" sz="2800" dirty="0" err="1" smtClean="0"/>
              <a:t>tacitná</a:t>
            </a:r>
            <a:r>
              <a:rPr lang="sk-SK" sz="2800" dirty="0" smtClean="0"/>
              <a:t>...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sk-SK" sz="4000" b="1" smtClean="0"/>
              <a:t>Osobnosť</a:t>
            </a:r>
            <a:endParaRPr lang="en-US" sz="4000" b="1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mtClean="0"/>
              <a:t>Meria sa predispozícia k určitému správaniu či pocitom</a:t>
            </a: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/>
              <a:t>Nie všetky testy sú založené na predchádzajúcom výskume</a:t>
            </a: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/>
              <a:t>V minulosti najprv hojne využívané, potom zaznávané, dnes triezvo využívané</a:t>
            </a: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sk-SK" smtClean="0"/>
              <a:t>Súvislosti merania</a:t>
            </a:r>
            <a:endParaRPr lang="en-US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sk-SK" smtClean="0"/>
              <a:t>Relevancia voči zamestnaniu</a:t>
            </a:r>
            <a:endParaRPr lang="en-US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sk-SK" smtClean="0"/>
              <a:t>Problém podvádzania, lži skóre, atď.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sk-SK" smtClean="0"/>
              <a:t>Problematika noriem (konkurzná populácia je iná, normy sú zastaralé, zahraničné, atď..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4" y="257909"/>
            <a:ext cx="8269166" cy="59190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k-SK" sz="2400" b="1" dirty="0" smtClean="0"/>
              <a:t>Osobnosť – črty </a:t>
            </a:r>
          </a:p>
          <a:p>
            <a:r>
              <a:rPr lang="sk-SK" sz="2400" dirty="0" smtClean="0"/>
              <a:t>Sú dispozície (nie popisy správania), ktoré </a:t>
            </a:r>
            <a:r>
              <a:rPr lang="sk-SK" sz="2400" dirty="0" err="1" smtClean="0"/>
              <a:t>predikujú</a:t>
            </a:r>
            <a:r>
              <a:rPr lang="sk-SK" sz="2400" dirty="0" smtClean="0"/>
              <a:t> správanie, myšlienkové vzorce, pocity a činy </a:t>
            </a:r>
          </a:p>
          <a:p>
            <a:pPr marL="0" indent="0">
              <a:buNone/>
            </a:pPr>
            <a:endParaRPr lang="sk-SK" sz="2400" dirty="0" smtClean="0"/>
          </a:p>
          <a:p>
            <a:r>
              <a:rPr lang="sk-SK" sz="2400" dirty="0" smtClean="0"/>
              <a:t>Osobnostné črty sú </a:t>
            </a:r>
            <a:r>
              <a:rPr lang="sk-SK" sz="2400" b="1" dirty="0" smtClean="0"/>
              <a:t>pomerne stabilné v čase a nemenné </a:t>
            </a:r>
            <a:r>
              <a:rPr lang="sk-SK" sz="2400" dirty="0" smtClean="0"/>
              <a:t>(najmä </a:t>
            </a:r>
            <a:r>
              <a:rPr lang="sk-SK" sz="2400" dirty="0" err="1" smtClean="0"/>
              <a:t>extroverzia</a:t>
            </a:r>
            <a:r>
              <a:rPr lang="sk-SK" sz="2400" dirty="0" smtClean="0"/>
              <a:t>, </a:t>
            </a:r>
            <a:r>
              <a:rPr lang="sk-SK" sz="2400" dirty="0" err="1" smtClean="0"/>
              <a:t>neuroticizmus</a:t>
            </a:r>
            <a:r>
              <a:rPr lang="sk-SK" sz="2400" dirty="0" smtClean="0"/>
              <a:t> a svedomitosť) – mnoho ľudí si myslí, že sa zmenilo (zväčša k lepšiemu – sú múdrejší, zrelší ... ), a ostatní sa nezmenili  - mýlia sa =D </a:t>
            </a:r>
          </a:p>
          <a:p>
            <a:pPr marL="0" indent="0">
              <a:buNone/>
            </a:pPr>
            <a:endParaRPr lang="sk-SK" sz="2400" dirty="0" smtClean="0"/>
          </a:p>
          <a:p>
            <a:r>
              <a:rPr lang="sk-SK" sz="2400" dirty="0" smtClean="0"/>
              <a:t>Štruktúra osobnostných čŕt je </a:t>
            </a:r>
            <a:r>
              <a:rPr lang="sk-SK" sz="2400" b="1" dirty="0" smtClean="0"/>
              <a:t>konzistentná naprieč rôznymi kultúrami </a:t>
            </a:r>
            <a:r>
              <a:rPr lang="sk-SK" sz="2400" dirty="0" smtClean="0"/>
              <a:t>(Big </a:t>
            </a:r>
            <a:r>
              <a:rPr lang="sk-SK" sz="2400" dirty="0" err="1" smtClean="0"/>
              <a:t>Five</a:t>
            </a:r>
            <a:r>
              <a:rPr lang="sk-SK" sz="2400" dirty="0" smtClean="0"/>
              <a:t>)</a:t>
            </a:r>
          </a:p>
          <a:p>
            <a:pPr marL="0" indent="0">
              <a:buNone/>
            </a:pPr>
            <a:endParaRPr lang="sk-SK" sz="2400" dirty="0" smtClean="0"/>
          </a:p>
          <a:p>
            <a:r>
              <a:rPr lang="sk-SK" sz="2400" dirty="0" smtClean="0"/>
              <a:t>Črty </a:t>
            </a:r>
            <a:r>
              <a:rPr lang="sk-SK" sz="2400" dirty="0" err="1" smtClean="0"/>
              <a:t>interagujú</a:t>
            </a:r>
            <a:r>
              <a:rPr lang="sk-SK" sz="2400" dirty="0" smtClean="0"/>
              <a:t> s prostredím a produkujú správanie, </a:t>
            </a:r>
            <a:r>
              <a:rPr lang="sk-SK" sz="2400" b="1" dirty="0" smtClean="0"/>
              <a:t>ktoré je kultúrne podmienené </a:t>
            </a:r>
            <a:r>
              <a:rPr lang="sk-SK" sz="2400" dirty="0" smtClean="0"/>
              <a:t>(motívy, postoje, vzťahy ...) – napr. </a:t>
            </a:r>
            <a:r>
              <a:rPr lang="sk-SK" sz="2400" dirty="0" err="1" smtClean="0"/>
              <a:t>neuroticizmus</a:t>
            </a:r>
            <a:r>
              <a:rPr lang="sk-SK" sz="2400" dirty="0" smtClean="0"/>
              <a:t> dávam najavo kultúrne prijateľnými spôsobmi</a:t>
            </a:r>
          </a:p>
          <a:p>
            <a:pPr marL="0" indent="0">
              <a:buNone/>
            </a:pPr>
            <a:endParaRPr lang="sk-SK" sz="2400" dirty="0"/>
          </a:p>
          <a:p>
            <a:r>
              <a:rPr lang="sk-SK" sz="2400" dirty="0" smtClean="0"/>
              <a:t>Osobnosť dokáže </a:t>
            </a:r>
            <a:r>
              <a:rPr lang="sk-SK" sz="2400" b="1" dirty="0" smtClean="0"/>
              <a:t>zmeniť len veľmi silná trauma </a:t>
            </a:r>
            <a:r>
              <a:rPr lang="sk-SK" sz="2400" dirty="0" smtClean="0"/>
              <a:t>(to naznačuje, že význam situačných a sociálnych faktorov pri formovaní správania sa preceňuje) 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5914560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7" y="304801"/>
            <a:ext cx="8757138" cy="6307015"/>
          </a:xfrm>
        </p:spPr>
        <p:txBody>
          <a:bodyPr>
            <a:normAutofit fontScale="70000" lnSpcReduction="20000"/>
          </a:bodyPr>
          <a:lstStyle/>
          <a:p>
            <a:pPr>
              <a:buFont typeface="Symbol" panose="05050102010706020507" pitchFamily="18" charset="2"/>
              <a:buChar char="Þ"/>
            </a:pPr>
            <a:r>
              <a:rPr lang="sk-SK" b="1" dirty="0" smtClean="0"/>
              <a:t>Osobnosť vplýva na to, ako vnímame podnety z pracovného prostredia </a:t>
            </a:r>
            <a:r>
              <a:rPr lang="sk-SK" dirty="0" smtClean="0"/>
              <a:t>(napr. či  nový projekt vnímame ako výzvu alebo ohrozenie)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sk-SK" dirty="0" smtClean="0"/>
              <a:t>Niektorí ľudia môžu zažívať väčší stres z práce nie preto, čo sa v práci deje, ale preto kým sú, aká je ich osobnosť </a:t>
            </a:r>
          </a:p>
          <a:p>
            <a:pPr>
              <a:buFont typeface="Symbol" panose="05050102010706020507" pitchFamily="18" charset="2"/>
              <a:buChar char="Þ"/>
            </a:pPr>
            <a:endParaRPr lang="sk-SK" dirty="0" smtClean="0"/>
          </a:p>
          <a:p>
            <a:pPr>
              <a:buFont typeface="Symbol" panose="05050102010706020507" pitchFamily="18" charset="2"/>
              <a:buChar char="Þ"/>
            </a:pPr>
            <a:r>
              <a:rPr lang="sk-SK" dirty="0" smtClean="0"/>
              <a:t>Osobnostné črty vysvetľujú 5-30 % </a:t>
            </a:r>
            <a:r>
              <a:rPr lang="sk-SK" dirty="0" err="1" smtClean="0"/>
              <a:t>variancie</a:t>
            </a:r>
            <a:r>
              <a:rPr lang="sk-SK" dirty="0" smtClean="0"/>
              <a:t> správania /výkonu 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sk-SK" dirty="0" smtClean="0"/>
              <a:t>Osobnosť </a:t>
            </a:r>
            <a:r>
              <a:rPr lang="sk-SK" dirty="0" err="1" smtClean="0"/>
              <a:t>predikuje</a:t>
            </a:r>
            <a:r>
              <a:rPr lang="sk-SK" dirty="0" smtClean="0"/>
              <a:t> fluktuáciu (</a:t>
            </a:r>
            <a:r>
              <a:rPr lang="sk-SK" dirty="0" err="1" smtClean="0"/>
              <a:t>extroverzia</a:t>
            </a:r>
            <a:r>
              <a:rPr lang="sk-SK" dirty="0" smtClean="0"/>
              <a:t> a svedomitosť)  </a:t>
            </a:r>
          </a:p>
          <a:p>
            <a:pPr marL="0" indent="0">
              <a:buNone/>
            </a:pPr>
            <a:endParaRPr lang="sk-SK" dirty="0" smtClean="0"/>
          </a:p>
          <a:p>
            <a:pPr>
              <a:buFont typeface="Symbol" panose="05050102010706020507" pitchFamily="18" charset="2"/>
              <a:buChar char="Þ"/>
            </a:pPr>
            <a:r>
              <a:rPr lang="sk-SK" b="1" dirty="0" smtClean="0"/>
              <a:t>Osobnosť ovplyvňuje </a:t>
            </a:r>
            <a:r>
              <a:rPr lang="sk-SK" b="1" dirty="0" err="1" smtClean="0"/>
              <a:t>copingové</a:t>
            </a:r>
            <a:r>
              <a:rPr lang="sk-SK" b="1" dirty="0" smtClean="0"/>
              <a:t> stratégie </a:t>
            </a:r>
            <a:r>
              <a:rPr lang="sk-SK" dirty="0" smtClean="0"/>
              <a:t>– ako sa budeme vyrovnávať s prekážkami a problémami, ako na </a:t>
            </a:r>
            <a:r>
              <a:rPr lang="sk-SK" dirty="0" err="1" smtClean="0"/>
              <a:t>ne</a:t>
            </a:r>
            <a:r>
              <a:rPr lang="sk-SK" dirty="0" smtClean="0"/>
              <a:t> budeme reagovať </a:t>
            </a:r>
          </a:p>
          <a:p>
            <a:pPr lvl="1"/>
            <a:r>
              <a:rPr lang="sk-SK" dirty="0" smtClean="0"/>
              <a:t>Neurotici – </a:t>
            </a:r>
            <a:r>
              <a:rPr lang="sk-SK" dirty="0" err="1" smtClean="0"/>
              <a:t>hostilita</a:t>
            </a:r>
            <a:r>
              <a:rPr lang="sk-SK" dirty="0" smtClean="0"/>
              <a:t>, útek do </a:t>
            </a:r>
            <a:r>
              <a:rPr lang="sk-SK" dirty="0" err="1" smtClean="0"/>
              <a:t>fanzátie</a:t>
            </a:r>
            <a:r>
              <a:rPr lang="sk-SK" dirty="0" smtClean="0"/>
              <a:t>, </a:t>
            </a:r>
            <a:r>
              <a:rPr lang="sk-SK" dirty="0" err="1" smtClean="0"/>
              <a:t>sebaobviňovanie</a:t>
            </a:r>
            <a:r>
              <a:rPr lang="sk-SK" dirty="0" smtClean="0"/>
              <a:t>, upokojovanie sa, ústup, pasivita, ťažkosti pri rozhodovaní, ... </a:t>
            </a:r>
          </a:p>
          <a:p>
            <a:pPr lvl="1"/>
            <a:r>
              <a:rPr lang="sk-SK" dirty="0" smtClean="0"/>
              <a:t>Extroverti – pozitívne myslenie, priame činy, hľadanie uspokojenia inde </a:t>
            </a:r>
          </a:p>
          <a:p>
            <a:pPr lvl="1"/>
            <a:r>
              <a:rPr lang="sk-SK" dirty="0" smtClean="0"/>
              <a:t>Otvorenosť – vyššia –humor, nižšia – spoliehanie sa na vieru </a:t>
            </a:r>
          </a:p>
          <a:p>
            <a:pPr lvl="1"/>
            <a:r>
              <a:rPr lang="sk-SK" dirty="0" smtClean="0"/>
              <a:t>Svedomitosť – aktivita, užitočné  a viac efektívne </a:t>
            </a:r>
            <a:r>
              <a:rPr lang="sk-SK" dirty="0" err="1" smtClean="0"/>
              <a:t>copingové</a:t>
            </a:r>
            <a:r>
              <a:rPr lang="sk-SK" dirty="0" smtClean="0"/>
              <a:t> mechanizmy </a:t>
            </a:r>
          </a:p>
          <a:p>
            <a:pPr lvl="1"/>
            <a:endParaRPr lang="sk-SK" dirty="0" smtClean="0"/>
          </a:p>
          <a:p>
            <a:pPr>
              <a:buFont typeface="Symbol" panose="05050102010706020507" pitchFamily="18" charset="2"/>
              <a:buChar char="Þ"/>
            </a:pPr>
            <a:r>
              <a:rPr lang="en-US" dirty="0" smtClean="0"/>
              <a:t>P</a:t>
            </a:r>
            <a:r>
              <a:rPr lang="sk-SK" dirty="0" err="1" smtClean="0"/>
              <a:t>ozitívna</a:t>
            </a:r>
            <a:r>
              <a:rPr lang="sk-SK" dirty="0" smtClean="0"/>
              <a:t> </a:t>
            </a:r>
            <a:r>
              <a:rPr lang="sk-SK" dirty="0" err="1" smtClean="0"/>
              <a:t>afektivita</a:t>
            </a:r>
            <a:r>
              <a:rPr lang="sk-SK" dirty="0" smtClean="0"/>
              <a:t> sa spája s používaním racionálnych </a:t>
            </a:r>
            <a:r>
              <a:rPr lang="sk-SK" dirty="0" err="1" smtClean="0"/>
              <a:t>copingových</a:t>
            </a:r>
            <a:r>
              <a:rPr lang="sk-SK" dirty="0" smtClean="0"/>
              <a:t> stratégií (a naopak)</a:t>
            </a:r>
          </a:p>
        </p:txBody>
      </p:sp>
    </p:spTree>
    <p:extLst>
      <p:ext uri="{BB962C8B-B14F-4D97-AF65-F5344CB8AC3E}">
        <p14:creationId xmlns:p14="http://schemas.microsoft.com/office/powerpoint/2010/main" val="10700368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Work from Home Home-Based Office Personality Test - Franchise Hel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4638" y="620713"/>
            <a:ext cx="579437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95288" y="836613"/>
            <a:ext cx="8353425" cy="5472112"/>
            <a:chOff x="2193" y="5423"/>
            <a:chExt cx="7776" cy="4320"/>
          </a:xfrm>
        </p:grpSpPr>
        <p:sp>
          <p:nvSpPr>
            <p:cNvPr id="8196" name="AutoShape 5"/>
            <p:cNvSpPr>
              <a:spLocks noChangeAspect="1" noChangeArrowheads="1"/>
            </p:cNvSpPr>
            <p:nvPr/>
          </p:nvSpPr>
          <p:spPr bwMode="auto">
            <a:xfrm>
              <a:off x="2193" y="5423"/>
              <a:ext cx="7776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8197" name="Text Box 6"/>
            <p:cNvSpPr txBox="1">
              <a:spLocks noChangeArrowheads="1"/>
            </p:cNvSpPr>
            <p:nvPr/>
          </p:nvSpPr>
          <p:spPr bwMode="auto">
            <a:xfrm>
              <a:off x="2481" y="5567"/>
              <a:ext cx="1152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600" b="0">
                  <a:solidFill>
                    <a:schemeClr val="tx1"/>
                  </a:solidFill>
                </a:rPr>
                <a:t>Uchádzači</a:t>
              </a:r>
              <a:endParaRPr lang="cs-CZ" sz="2400" b="0">
                <a:solidFill>
                  <a:schemeClr val="tx1"/>
                </a:solidFill>
              </a:endParaRPr>
            </a:p>
          </p:txBody>
        </p:sp>
        <p:sp>
          <p:nvSpPr>
            <p:cNvPr id="8198" name="Text Box 7"/>
            <p:cNvSpPr txBox="1">
              <a:spLocks noChangeArrowheads="1"/>
            </p:cNvSpPr>
            <p:nvPr/>
          </p:nvSpPr>
          <p:spPr bwMode="auto">
            <a:xfrm>
              <a:off x="3921" y="5567"/>
              <a:ext cx="1296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200" b="0">
                  <a:solidFill>
                    <a:schemeClr val="tx1"/>
                  </a:solidFill>
                </a:rPr>
                <a:t>Testy administrované všetkým uchádzačom</a:t>
              </a:r>
              <a:endParaRPr lang="cs-CZ" sz="2400" b="0">
                <a:solidFill>
                  <a:schemeClr val="tx1"/>
                </a:solidFill>
              </a:endParaRPr>
            </a:p>
          </p:txBody>
        </p:sp>
        <p:sp>
          <p:nvSpPr>
            <p:cNvPr id="8199" name="Text Box 8"/>
            <p:cNvSpPr txBox="1">
              <a:spLocks noChangeArrowheads="1"/>
            </p:cNvSpPr>
            <p:nvPr/>
          </p:nvSpPr>
          <p:spPr bwMode="auto">
            <a:xfrm>
              <a:off x="5505" y="5567"/>
              <a:ext cx="115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200" b="0">
                  <a:solidFill>
                    <a:schemeClr val="tx1"/>
                  </a:solidFill>
                </a:rPr>
                <a:t>Uchádzači prijatí bez ohľadu na výsledky testov</a:t>
              </a:r>
              <a:endParaRPr lang="cs-CZ" sz="2400" b="0">
                <a:solidFill>
                  <a:schemeClr val="tx1"/>
                </a:solidFill>
              </a:endParaRPr>
            </a:p>
          </p:txBody>
        </p:sp>
        <p:sp>
          <p:nvSpPr>
            <p:cNvPr id="8200" name="Text Box 9"/>
            <p:cNvSpPr txBox="1">
              <a:spLocks noChangeArrowheads="1"/>
            </p:cNvSpPr>
            <p:nvPr/>
          </p:nvSpPr>
          <p:spPr bwMode="auto">
            <a:xfrm>
              <a:off x="6945" y="5567"/>
              <a:ext cx="144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200" b="0">
                  <a:solidFill>
                    <a:schemeClr val="tx1"/>
                  </a:solidFill>
                </a:rPr>
                <a:t>Noví zamestnanci absolvujú základnú orientáciu a tréning</a:t>
              </a:r>
              <a:endParaRPr lang="cs-CZ" sz="2400" b="0">
                <a:solidFill>
                  <a:schemeClr val="tx1"/>
                </a:solidFill>
              </a:endParaRPr>
            </a:p>
          </p:txBody>
        </p:sp>
        <p:sp>
          <p:nvSpPr>
            <p:cNvPr id="8201" name="Text Box 10"/>
            <p:cNvSpPr txBox="1">
              <a:spLocks noChangeArrowheads="1"/>
            </p:cNvSpPr>
            <p:nvPr/>
          </p:nvSpPr>
          <p:spPr bwMode="auto">
            <a:xfrm>
              <a:off x="8673" y="5567"/>
              <a:ext cx="1296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400" b="0">
                  <a:solidFill>
                    <a:schemeClr val="tx1"/>
                  </a:solidFill>
                </a:rPr>
                <a:t>Noví zamestnanci vykonávajú prácu</a:t>
              </a:r>
              <a:endParaRPr lang="cs-CZ" sz="2800" b="0">
                <a:solidFill>
                  <a:schemeClr val="tx1"/>
                </a:solidFill>
              </a:endParaRPr>
            </a:p>
          </p:txBody>
        </p:sp>
        <p:sp>
          <p:nvSpPr>
            <p:cNvPr id="8202" name="Text Box 11"/>
            <p:cNvSpPr txBox="1">
              <a:spLocks noChangeArrowheads="1"/>
            </p:cNvSpPr>
            <p:nvPr/>
          </p:nvSpPr>
          <p:spPr bwMode="auto">
            <a:xfrm>
              <a:off x="7521" y="7295"/>
              <a:ext cx="2304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600" b="0">
                  <a:solidFill>
                    <a:schemeClr val="tx1"/>
                  </a:solidFill>
                </a:rPr>
                <a:t>Časový odstup</a:t>
              </a:r>
              <a:endParaRPr lang="cs-CZ" sz="2400" b="0">
                <a:solidFill>
                  <a:schemeClr val="tx1"/>
                </a:solidFill>
              </a:endParaRPr>
            </a:p>
          </p:txBody>
        </p:sp>
        <p:sp>
          <p:nvSpPr>
            <p:cNvPr id="8203" name="Text Box 12"/>
            <p:cNvSpPr txBox="1">
              <a:spLocks noChangeArrowheads="1"/>
            </p:cNvSpPr>
            <p:nvPr/>
          </p:nvSpPr>
          <p:spPr bwMode="auto">
            <a:xfrm>
              <a:off x="3633" y="8447"/>
              <a:ext cx="158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200" b="0">
                  <a:solidFill>
                    <a:schemeClr val="tx1"/>
                  </a:solidFill>
                </a:rPr>
                <a:t>Testy sa vyhodnotia, určí skóre</a:t>
              </a:r>
              <a:endParaRPr lang="cs-CZ" b="0">
                <a:solidFill>
                  <a:schemeClr val="tx1"/>
                </a:solidFill>
              </a:endParaRPr>
            </a:p>
          </p:txBody>
        </p:sp>
        <p:sp>
          <p:nvSpPr>
            <p:cNvPr id="8204" name="Text Box 13"/>
            <p:cNvSpPr txBox="1">
              <a:spLocks noChangeArrowheads="1"/>
            </p:cNvSpPr>
            <p:nvPr/>
          </p:nvSpPr>
          <p:spPr bwMode="auto">
            <a:xfrm>
              <a:off x="5649" y="8447"/>
              <a:ext cx="1440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600" b="0">
                  <a:solidFill>
                    <a:schemeClr val="tx1"/>
                  </a:solidFill>
                </a:rPr>
                <a:t>Korelačná analýza</a:t>
              </a:r>
              <a:endParaRPr lang="cs-CZ" sz="2400" b="0">
                <a:solidFill>
                  <a:schemeClr val="tx1"/>
                </a:solidFill>
              </a:endParaRPr>
            </a:p>
          </p:txBody>
        </p:sp>
        <p:sp>
          <p:nvSpPr>
            <p:cNvPr id="8205" name="Text Box 14"/>
            <p:cNvSpPr txBox="1">
              <a:spLocks noChangeArrowheads="1"/>
            </p:cNvSpPr>
            <p:nvPr/>
          </p:nvSpPr>
          <p:spPr bwMode="auto">
            <a:xfrm>
              <a:off x="5937" y="9311"/>
              <a:ext cx="1584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400">
                  <a:solidFill>
                    <a:schemeClr val="tx1"/>
                  </a:solidFill>
                </a:rPr>
                <a:t>Stupeň korelácie</a:t>
              </a:r>
              <a:endParaRPr lang="cs-CZ" sz="2000">
                <a:solidFill>
                  <a:schemeClr val="tx1"/>
                </a:solidFill>
              </a:endParaRPr>
            </a:p>
          </p:txBody>
        </p:sp>
        <p:sp>
          <p:nvSpPr>
            <p:cNvPr id="8206" name="Text Box 15"/>
            <p:cNvSpPr txBox="1">
              <a:spLocks noChangeArrowheads="1"/>
            </p:cNvSpPr>
            <p:nvPr/>
          </p:nvSpPr>
          <p:spPr bwMode="auto">
            <a:xfrm>
              <a:off x="8097" y="8303"/>
              <a:ext cx="1728" cy="11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200" b="0">
                  <a:solidFill>
                    <a:schemeClr val="tx1"/>
                  </a:solidFill>
                </a:rPr>
                <a:t>Záznamy z výroby, alebo hodnotenia pracovného výkonu nových zamestnancov sú využité ako kritérium pracovnej úspešnosti</a:t>
              </a:r>
              <a:endParaRPr lang="cs-CZ" sz="2400" b="0">
                <a:solidFill>
                  <a:schemeClr val="tx1"/>
                </a:solidFill>
              </a:endParaRPr>
            </a:p>
          </p:txBody>
        </p:sp>
        <p:cxnSp>
          <p:nvCxnSpPr>
            <p:cNvPr id="8207" name="AutoShape 16"/>
            <p:cNvCxnSpPr>
              <a:cxnSpLocks noChangeShapeType="1"/>
              <a:stCxn id="8197" idx="3"/>
              <a:endCxn id="8198" idx="1"/>
            </p:cNvCxnSpPr>
            <p:nvPr/>
          </p:nvCxnSpPr>
          <p:spPr bwMode="auto">
            <a:xfrm>
              <a:off x="3633" y="5783"/>
              <a:ext cx="288" cy="2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8208" name="AutoShape 17"/>
            <p:cNvCxnSpPr>
              <a:cxnSpLocks noChangeShapeType="1"/>
              <a:stCxn id="8198" idx="3"/>
              <a:endCxn id="8199" idx="1"/>
            </p:cNvCxnSpPr>
            <p:nvPr/>
          </p:nvCxnSpPr>
          <p:spPr bwMode="auto">
            <a:xfrm>
              <a:off x="5217" y="5999"/>
              <a:ext cx="28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8209" name="AutoShape 18"/>
            <p:cNvCxnSpPr>
              <a:cxnSpLocks noChangeShapeType="1"/>
              <a:stCxn id="8199" idx="3"/>
              <a:endCxn id="8200" idx="1"/>
            </p:cNvCxnSpPr>
            <p:nvPr/>
          </p:nvCxnSpPr>
          <p:spPr bwMode="auto">
            <a:xfrm>
              <a:off x="6657" y="5999"/>
              <a:ext cx="28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8210" name="AutoShape 19"/>
            <p:cNvCxnSpPr>
              <a:cxnSpLocks noChangeShapeType="1"/>
              <a:stCxn id="8198" idx="2"/>
              <a:endCxn id="8203" idx="0"/>
            </p:cNvCxnSpPr>
            <p:nvPr/>
          </p:nvCxnSpPr>
          <p:spPr bwMode="auto">
            <a:xfrm flipH="1">
              <a:off x="4425" y="6431"/>
              <a:ext cx="144" cy="20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8211" name="AutoShape 20"/>
            <p:cNvCxnSpPr>
              <a:cxnSpLocks noChangeShapeType="1"/>
              <a:stCxn id="8203" idx="3"/>
              <a:endCxn id="8204" idx="1"/>
            </p:cNvCxnSpPr>
            <p:nvPr/>
          </p:nvCxnSpPr>
          <p:spPr bwMode="auto">
            <a:xfrm flipV="1">
              <a:off x="5217" y="8735"/>
              <a:ext cx="432" cy="1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8212" name="AutoShape 21"/>
            <p:cNvCxnSpPr>
              <a:cxnSpLocks noChangeShapeType="1"/>
              <a:stCxn id="8204" idx="2"/>
              <a:endCxn id="8205" idx="0"/>
            </p:cNvCxnSpPr>
            <p:nvPr/>
          </p:nvCxnSpPr>
          <p:spPr bwMode="auto">
            <a:xfrm>
              <a:off x="6369" y="9023"/>
              <a:ext cx="360" cy="2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8213" name="AutoShape 22"/>
            <p:cNvCxnSpPr>
              <a:cxnSpLocks noChangeShapeType="1"/>
              <a:stCxn id="8206" idx="1"/>
              <a:endCxn id="8204" idx="3"/>
            </p:cNvCxnSpPr>
            <p:nvPr/>
          </p:nvCxnSpPr>
          <p:spPr bwMode="auto">
            <a:xfrm flipH="1" flipV="1">
              <a:off x="7089" y="8735"/>
              <a:ext cx="1008" cy="1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8214" name="AutoShape 23"/>
            <p:cNvCxnSpPr>
              <a:cxnSpLocks noChangeShapeType="1"/>
              <a:stCxn id="8202" idx="2"/>
              <a:endCxn id="8206" idx="0"/>
            </p:cNvCxnSpPr>
            <p:nvPr/>
          </p:nvCxnSpPr>
          <p:spPr bwMode="auto">
            <a:xfrm>
              <a:off x="8673" y="7727"/>
              <a:ext cx="288" cy="57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8215" name="AutoShape 24"/>
            <p:cNvCxnSpPr>
              <a:cxnSpLocks noChangeShapeType="1"/>
              <a:stCxn id="8201" idx="2"/>
              <a:endCxn id="8202" idx="0"/>
            </p:cNvCxnSpPr>
            <p:nvPr/>
          </p:nvCxnSpPr>
          <p:spPr bwMode="auto">
            <a:xfrm flipH="1">
              <a:off x="8673" y="6431"/>
              <a:ext cx="648" cy="86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8216" name="AutoShape 25"/>
            <p:cNvCxnSpPr>
              <a:cxnSpLocks noChangeShapeType="1"/>
              <a:stCxn id="8200" idx="3"/>
              <a:endCxn id="8201" idx="1"/>
            </p:cNvCxnSpPr>
            <p:nvPr/>
          </p:nvCxnSpPr>
          <p:spPr bwMode="auto">
            <a:xfrm>
              <a:off x="8385" y="5999"/>
              <a:ext cx="28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8195" name="Text Box 26"/>
          <p:cNvSpPr txBox="1">
            <a:spLocks noChangeArrowheads="1"/>
          </p:cNvSpPr>
          <p:nvPr/>
        </p:nvSpPr>
        <p:spPr bwMode="auto">
          <a:xfrm>
            <a:off x="1979613" y="333375"/>
            <a:ext cx="561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sk-SK" b="0" i="1">
                <a:solidFill>
                  <a:schemeClr val="tx1"/>
                </a:solidFill>
              </a:rPr>
              <a:t>Kriteriálna prediktívna validizácia (Byars a Rue, 1991)</a:t>
            </a:r>
            <a:endParaRPr lang="cs-CZ" b="0" i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1450"/>
            <a:ext cx="8229600" cy="4000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sk-SK" sz="2800" smtClean="0"/>
              <a:t>Hlavné metódy postihovania osobnosti</a:t>
            </a:r>
            <a:endParaRPr lang="en-US" sz="2800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102600" cy="4921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k-SK" sz="2400" dirty="0" smtClean="0"/>
              <a:t>Vedúce koncepcie: Big </a:t>
            </a:r>
            <a:r>
              <a:rPr lang="sk-SK" sz="2400" dirty="0" err="1" smtClean="0"/>
              <a:t>Five</a:t>
            </a:r>
            <a:r>
              <a:rPr lang="sk-SK" sz="2400" dirty="0" smtClean="0"/>
              <a:t> </a:t>
            </a:r>
            <a:r>
              <a:rPr lang="sk-SK" sz="2400" dirty="0" err="1" smtClean="0"/>
              <a:t>vs</a:t>
            </a:r>
            <a:r>
              <a:rPr lang="sk-SK" sz="2400" dirty="0" smtClean="0"/>
              <a:t>. MBTI, </a:t>
            </a:r>
            <a:r>
              <a:rPr lang="sk-SK" sz="2400" dirty="0" err="1" smtClean="0"/>
              <a:t>Eysenck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000" dirty="0" smtClean="0"/>
              <a:t>NEO na Slovensku?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 smtClean="0"/>
              <a:t>Veľké osobnostné dotazníky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000" dirty="0" smtClean="0"/>
              <a:t>MMPI, CPI, 16 PF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000" dirty="0" smtClean="0"/>
              <a:t>U nás VAPO, SPIDO a iné osobnostné dotazníky od </a:t>
            </a:r>
            <a:r>
              <a:rPr lang="sk-SK" sz="2000" dirty="0" err="1" smtClean="0"/>
              <a:t>Mikšíka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 smtClean="0"/>
              <a:t>Interakčné dotazníky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000" dirty="0" smtClean="0"/>
              <a:t>FIRO-B a ICL sú najobľúbenejšie metódy v ČR a SR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000" dirty="0" smtClean="0"/>
              <a:t>Vo svete je ICL zabudnuté a FIRO-B sa využíva málo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 smtClean="0"/>
              <a:t>Dotazníky na špeciálne črty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000" dirty="0" smtClean="0"/>
              <a:t>Štýl riešenia konfliktov, Tímové role, Štýl vedenia, atď.</a:t>
            </a:r>
            <a:r>
              <a:rPr lang="en-US" sz="2000" dirty="0" smtClean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000" dirty="0" smtClean="0"/>
              <a:t>Nie sú u nás normované!</a:t>
            </a:r>
            <a:r>
              <a:rPr lang="en-US" sz="2000" dirty="0" smtClean="0"/>
              <a:t>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 err="1" smtClean="0"/>
              <a:t>Projektívne</a:t>
            </a:r>
            <a:r>
              <a:rPr lang="sk-SK" sz="2400" dirty="0" smtClean="0"/>
              <a:t> testy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000" dirty="0" smtClean="0"/>
              <a:t>Nemajú vzťah k pracovnej úspešnosti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sk-SK" sz="2000" dirty="0" smtClean="0"/>
              <a:t>Môžu slúžiť na </a:t>
            </a:r>
            <a:r>
              <a:rPr lang="sk-SK" sz="2000" dirty="0" err="1" smtClean="0"/>
              <a:t>oddiferencovanie</a:t>
            </a:r>
            <a:r>
              <a:rPr lang="sk-SK" sz="2000" dirty="0" smtClean="0"/>
              <a:t> patológie tam kde je to odôvodnené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8153400" cy="4392612"/>
          </a:xfrm>
        </p:spPr>
        <p:txBody>
          <a:bodyPr/>
          <a:lstStyle/>
          <a:p>
            <a:pPr>
              <a:defRPr/>
            </a:pPr>
            <a:r>
              <a:rPr lang="sk-SK" sz="2800" dirty="0" smtClean="0"/>
              <a:t>1 faktorová teória</a:t>
            </a:r>
          </a:p>
          <a:p>
            <a:pPr>
              <a:defRPr/>
            </a:pPr>
            <a:r>
              <a:rPr lang="sk-SK" sz="2800" dirty="0" smtClean="0"/>
              <a:t>2 faktorové (Pavlov, </a:t>
            </a:r>
            <a:r>
              <a:rPr lang="sk-SK" sz="2800" dirty="0" err="1" smtClean="0"/>
              <a:t>Eysenck</a:t>
            </a:r>
            <a:r>
              <a:rPr lang="sk-SK" sz="2800" dirty="0" smtClean="0"/>
              <a:t>)</a:t>
            </a:r>
          </a:p>
          <a:p>
            <a:pPr>
              <a:defRPr/>
            </a:pPr>
            <a:r>
              <a:rPr lang="sk-SK" sz="2800" dirty="0" smtClean="0"/>
              <a:t>3 faktory (</a:t>
            </a:r>
            <a:r>
              <a:rPr lang="sk-SK" sz="2800" dirty="0" err="1" smtClean="0"/>
              <a:t>Eysenck</a:t>
            </a:r>
            <a:r>
              <a:rPr lang="sk-SK" sz="2800" dirty="0" smtClean="0"/>
              <a:t> + pridaný </a:t>
            </a:r>
            <a:r>
              <a:rPr lang="sk-SK" sz="2800" dirty="0" err="1" smtClean="0"/>
              <a:t>Psychotizmus</a:t>
            </a:r>
            <a:r>
              <a:rPr lang="sk-SK" sz="2800" dirty="0" smtClean="0"/>
              <a:t>)</a:t>
            </a:r>
          </a:p>
          <a:p>
            <a:pPr>
              <a:defRPr/>
            </a:pPr>
            <a:r>
              <a:rPr lang="sk-SK" sz="2800" dirty="0" smtClean="0"/>
              <a:t>4 faktory MBTI</a:t>
            </a:r>
          </a:p>
          <a:p>
            <a:pPr>
              <a:defRPr/>
            </a:pPr>
            <a:r>
              <a:rPr lang="sk-SK" sz="2800" dirty="0" smtClean="0"/>
              <a:t>5 faktorov Big </a:t>
            </a:r>
            <a:r>
              <a:rPr lang="sk-SK" sz="2800" dirty="0" err="1" smtClean="0"/>
              <a:t>Five</a:t>
            </a:r>
            <a:endParaRPr lang="sk-SK" sz="2800" dirty="0" smtClean="0"/>
          </a:p>
          <a:p>
            <a:pPr>
              <a:defRPr/>
            </a:pPr>
            <a:r>
              <a:rPr lang="sk-SK" sz="2800" dirty="0" smtClean="0"/>
              <a:t>6 faktorov HEXACO (B5 + čestnosť)</a:t>
            </a:r>
          </a:p>
          <a:p>
            <a:pPr>
              <a:defRPr/>
            </a:pPr>
            <a:r>
              <a:rPr lang="sk-SK" sz="2800" dirty="0" smtClean="0"/>
              <a:t>Mnoho faktorov (</a:t>
            </a:r>
            <a:r>
              <a:rPr lang="sk-SK" sz="2800" dirty="0" err="1" smtClean="0"/>
              <a:t>Cattel</a:t>
            </a:r>
            <a:r>
              <a:rPr lang="sk-SK" sz="2800" dirty="0" smtClean="0"/>
              <a:t>, MMPI, CPI, </a:t>
            </a:r>
            <a:r>
              <a:rPr lang="sk-SK" sz="2800" dirty="0" err="1" smtClean="0"/>
              <a:t>Mikšík</a:t>
            </a:r>
            <a:r>
              <a:rPr lang="sk-SK" sz="2800" dirty="0" smtClean="0"/>
              <a:t>, </a:t>
            </a:r>
            <a:r>
              <a:rPr lang="sk-SK" sz="2800" dirty="0" err="1" smtClean="0"/>
              <a:t>facety</a:t>
            </a:r>
            <a:r>
              <a:rPr lang="sk-SK" sz="2800" dirty="0" smtClean="0"/>
              <a:t> Big </a:t>
            </a:r>
            <a:r>
              <a:rPr lang="sk-SK" sz="2800" dirty="0" err="1" smtClean="0"/>
              <a:t>Five</a:t>
            </a:r>
            <a:r>
              <a:rPr lang="sk-SK" sz="2800" dirty="0" smtClean="0"/>
              <a:t>...)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k-SK" dirty="0" smtClean="0"/>
              <a:t>Koľko je faktorov osobnosti?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personality type cartoons, personality type cartoon, personality type picture, personality type pictures, personality type image, personality type images, personality type illustration, personality type illustrations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8063" y="620713"/>
            <a:ext cx="7046912" cy="576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Extroverzia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„šťastná osobnosť“ – najmä v kombinácii s nízkym </a:t>
            </a:r>
            <a:r>
              <a:rPr lang="sk-SK" dirty="0" err="1" smtClean="0"/>
              <a:t>neurotizmom</a:t>
            </a:r>
            <a:endParaRPr lang="sk-SK" dirty="0" smtClean="0"/>
          </a:p>
          <a:p>
            <a:r>
              <a:rPr lang="sk-SK" dirty="0" smtClean="0"/>
              <a:t>Obsah: komunikácia, </a:t>
            </a:r>
            <a:r>
              <a:rPr lang="sk-SK" dirty="0" err="1" smtClean="0"/>
              <a:t>sociabilita</a:t>
            </a:r>
            <a:r>
              <a:rPr lang="sk-SK" dirty="0" smtClean="0"/>
              <a:t>, asertivita</a:t>
            </a:r>
          </a:p>
          <a:p>
            <a:r>
              <a:rPr lang="sk-SK" dirty="0" smtClean="0"/>
              <a:t>Lepší v rýchlom prepínaní pozornosti</a:t>
            </a:r>
          </a:p>
          <a:p>
            <a:r>
              <a:rPr lang="sk-SK" dirty="0" smtClean="0"/>
              <a:t>Kontaktné povolania – interakcia</a:t>
            </a:r>
          </a:p>
          <a:p>
            <a:r>
              <a:rPr lang="sk-SK" dirty="0" smtClean="0"/>
              <a:t>Povrchnosť, </a:t>
            </a:r>
            <a:r>
              <a:rPr lang="sk-SK" dirty="0" err="1" smtClean="0"/>
              <a:t>utáranosť</a:t>
            </a:r>
            <a:r>
              <a:rPr lang="sk-SK" dirty="0" smtClean="0"/>
              <a:t>?</a:t>
            </a:r>
          </a:p>
          <a:p>
            <a:r>
              <a:rPr lang="sk-SK" dirty="0" smtClean="0"/>
              <a:t>Extrovertná ilúzia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Neurotizmus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„nešťastná osobnosť“ </a:t>
            </a:r>
          </a:p>
          <a:p>
            <a:r>
              <a:rPr lang="sk-SK" dirty="0" smtClean="0"/>
              <a:t>Krehkosť, menšia odolnosť voči stresu</a:t>
            </a:r>
          </a:p>
          <a:p>
            <a:r>
              <a:rPr lang="sk-SK" dirty="0" err="1" smtClean="0"/>
              <a:t>Psychosomatika</a:t>
            </a:r>
            <a:endParaRPr lang="sk-SK" dirty="0" smtClean="0"/>
          </a:p>
          <a:p>
            <a:r>
              <a:rPr lang="sk-SK" dirty="0" smtClean="0"/>
              <a:t>Úzkosť brzdiaca </a:t>
            </a:r>
            <a:r>
              <a:rPr lang="sk-SK" dirty="0" err="1" smtClean="0"/>
              <a:t>vs</a:t>
            </a:r>
            <a:r>
              <a:rPr lang="sk-SK" dirty="0" smtClean="0"/>
              <a:t>. úzkosť podporujúca</a:t>
            </a:r>
          </a:p>
          <a:p>
            <a:r>
              <a:rPr lang="sk-SK" dirty="0" err="1" smtClean="0"/>
              <a:t>Yerkes</a:t>
            </a:r>
            <a:r>
              <a:rPr lang="sk-SK" dirty="0" smtClean="0"/>
              <a:t> </a:t>
            </a:r>
            <a:r>
              <a:rPr lang="sk-SK" dirty="0" err="1" smtClean="0"/>
              <a:t>Dodsonov</a:t>
            </a:r>
            <a:r>
              <a:rPr lang="sk-SK" dirty="0" smtClean="0"/>
              <a:t> zákon (nabudenie)</a:t>
            </a:r>
          </a:p>
          <a:p>
            <a:r>
              <a:rPr lang="sk-SK" dirty="0" err="1" smtClean="0"/>
              <a:t>Burn-out</a:t>
            </a:r>
            <a:r>
              <a:rPr lang="sk-SK" dirty="0" smtClean="0"/>
              <a:t>?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Otvorenosť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Najsilnejší vzťah k rozumovým schopnostiam</a:t>
            </a:r>
          </a:p>
          <a:p>
            <a:r>
              <a:rPr lang="sk-SK" dirty="0" err="1" smtClean="0"/>
              <a:t>Inovatívnosť</a:t>
            </a:r>
            <a:r>
              <a:rPr lang="sk-SK" dirty="0" smtClean="0"/>
              <a:t>, kreativita, prehľad, nadhľad</a:t>
            </a:r>
          </a:p>
          <a:p>
            <a:r>
              <a:rPr lang="sk-SK" dirty="0" smtClean="0"/>
              <a:t>Informačné presýtenie?</a:t>
            </a:r>
          </a:p>
          <a:p>
            <a:r>
              <a:rPr lang="sk-SK" dirty="0" smtClean="0"/>
              <a:t>Zmysel pre prax, stereotyp, rutinu?</a:t>
            </a:r>
            <a:endParaRPr lang="sk-SK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Prívetivosť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Základ vo vychádzaní s inými v dobrom</a:t>
            </a:r>
          </a:p>
          <a:p>
            <a:r>
              <a:rPr lang="sk-SK" dirty="0" smtClean="0"/>
              <a:t>Veľmi vítaná pre CS, rovnako pre tímovú prácu</a:t>
            </a:r>
          </a:p>
          <a:p>
            <a:r>
              <a:rPr lang="sk-SK" dirty="0" smtClean="0"/>
              <a:t>Zaujímavý vzťah ku Svedomitosti</a:t>
            </a:r>
          </a:p>
          <a:p>
            <a:r>
              <a:rPr lang="sk-SK" dirty="0" smtClean="0"/>
              <a:t>Skôr negatívny dopad na kariéru (!)</a:t>
            </a:r>
          </a:p>
          <a:p>
            <a:r>
              <a:rPr lang="sk-SK" dirty="0" smtClean="0"/>
              <a:t>V manažérskych pozíciách typicky nižšia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Svedomitosť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04320"/>
          </a:xfrm>
        </p:spPr>
        <p:txBody>
          <a:bodyPr/>
          <a:lstStyle/>
          <a:p>
            <a:r>
              <a:rPr lang="sk-SK" dirty="0" smtClean="0"/>
              <a:t>Najvýznamnejší osobnostný </a:t>
            </a:r>
            <a:r>
              <a:rPr lang="sk-SK" dirty="0" err="1" smtClean="0"/>
              <a:t>prediktor</a:t>
            </a:r>
            <a:endParaRPr lang="sk-SK" dirty="0" smtClean="0"/>
          </a:p>
          <a:p>
            <a:r>
              <a:rPr lang="sk-SK" dirty="0" err="1" smtClean="0"/>
              <a:t>Samoriadenie</a:t>
            </a:r>
            <a:r>
              <a:rPr lang="sk-SK" dirty="0" smtClean="0"/>
              <a:t> cieľmi a práca na ich dosahovaní</a:t>
            </a:r>
          </a:p>
          <a:p>
            <a:r>
              <a:rPr lang="sk-SK" dirty="0" smtClean="0"/>
              <a:t>Dotazníky sa dosť líšia v tom, ktoré jej aspekty merajú</a:t>
            </a:r>
          </a:p>
          <a:p>
            <a:r>
              <a:rPr lang="sk-SK" dirty="0" smtClean="0"/>
              <a:t>Kým IQ je miera „</a:t>
            </a:r>
            <a:r>
              <a:rPr lang="sk-SK" dirty="0" err="1" smtClean="0"/>
              <a:t>can</a:t>
            </a:r>
            <a:r>
              <a:rPr lang="sk-SK" dirty="0" smtClean="0"/>
              <a:t> do“ S je miera „</a:t>
            </a:r>
            <a:r>
              <a:rPr lang="sk-SK" dirty="0" err="1" smtClean="0"/>
              <a:t>will</a:t>
            </a:r>
            <a:r>
              <a:rPr lang="sk-SK" dirty="0" smtClean="0"/>
              <a:t> do“ (hlavne v podmienkach nízkej </a:t>
            </a:r>
            <a:r>
              <a:rPr lang="sk-SK" dirty="0" err="1" smtClean="0"/>
              <a:t>vonk</a:t>
            </a:r>
            <a:r>
              <a:rPr lang="sk-SK" dirty="0" smtClean="0"/>
              <a:t>. odmeny)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>
              <a:defRPr/>
            </a:pPr>
            <a:r>
              <a:rPr lang="sk-SK" dirty="0" smtClean="0"/>
              <a:t>Svedomitosť</a:t>
            </a:r>
            <a:endParaRPr lang="sk-SK" dirty="0"/>
          </a:p>
        </p:txBody>
      </p:sp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38" y="1484313"/>
            <a:ext cx="8594725" cy="417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04875"/>
          </a:xfrm>
        </p:spPr>
        <p:txBody>
          <a:bodyPr/>
          <a:lstStyle/>
          <a:p>
            <a:pPr>
              <a:defRPr/>
            </a:pPr>
            <a:r>
              <a:rPr lang="sk-SK" dirty="0" smtClean="0"/>
              <a:t>Vzťah koncepcií medzi sebou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362075"/>
            <a:ext cx="8351838" cy="5214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260475" y="1163638"/>
            <a:ext cx="7559675" cy="4535487"/>
            <a:chOff x="2193" y="10603"/>
            <a:chExt cx="7200" cy="4320"/>
          </a:xfrm>
        </p:grpSpPr>
        <p:sp>
          <p:nvSpPr>
            <p:cNvPr id="9220" name="AutoShape 5"/>
            <p:cNvSpPr>
              <a:spLocks noChangeAspect="1" noChangeArrowheads="1"/>
            </p:cNvSpPr>
            <p:nvPr/>
          </p:nvSpPr>
          <p:spPr bwMode="auto">
            <a:xfrm>
              <a:off x="2193" y="10603"/>
              <a:ext cx="720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sk-SK"/>
            </a:p>
          </p:txBody>
        </p:sp>
        <p:sp>
          <p:nvSpPr>
            <p:cNvPr id="9221" name="Text Box 6"/>
            <p:cNvSpPr txBox="1">
              <a:spLocks noChangeArrowheads="1"/>
            </p:cNvSpPr>
            <p:nvPr/>
          </p:nvSpPr>
          <p:spPr bwMode="auto">
            <a:xfrm>
              <a:off x="2625" y="10891"/>
              <a:ext cx="158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600" b="0">
                  <a:solidFill>
                    <a:schemeClr val="tx1"/>
                  </a:solidFill>
                </a:rPr>
                <a:t>Súčasní zamestnanci</a:t>
              </a:r>
              <a:endParaRPr lang="cs-CZ" sz="2400" b="0">
                <a:solidFill>
                  <a:schemeClr val="tx1"/>
                </a:solidFill>
              </a:endParaRPr>
            </a:p>
          </p:txBody>
        </p:sp>
        <p:sp>
          <p:nvSpPr>
            <p:cNvPr id="9222" name="Text Box 7"/>
            <p:cNvSpPr txBox="1">
              <a:spLocks noChangeArrowheads="1"/>
            </p:cNvSpPr>
            <p:nvPr/>
          </p:nvSpPr>
          <p:spPr bwMode="auto">
            <a:xfrm>
              <a:off x="4785" y="10891"/>
              <a:ext cx="1584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200" b="0">
                  <a:solidFill>
                    <a:schemeClr val="tx1"/>
                  </a:solidFill>
                </a:rPr>
                <a:t>Test administrovaný všetkým zamestnancom na istom type pracovného miesta</a:t>
              </a:r>
              <a:endParaRPr lang="cs-CZ" sz="2400" b="0">
                <a:solidFill>
                  <a:schemeClr val="tx1"/>
                </a:solidFill>
              </a:endParaRPr>
            </a:p>
          </p:txBody>
        </p:sp>
        <p:sp>
          <p:nvSpPr>
            <p:cNvPr id="9223" name="Text Box 8"/>
            <p:cNvSpPr txBox="1">
              <a:spLocks noChangeArrowheads="1"/>
            </p:cNvSpPr>
            <p:nvPr/>
          </p:nvSpPr>
          <p:spPr bwMode="auto">
            <a:xfrm>
              <a:off x="7665" y="11035"/>
              <a:ext cx="1584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600" b="0">
                  <a:solidFill>
                    <a:schemeClr val="tx1"/>
                  </a:solidFill>
                </a:rPr>
                <a:t>Pracovný výkon súčasných zamestnancov</a:t>
              </a:r>
              <a:endParaRPr lang="cs-CZ" sz="2400" b="0">
                <a:solidFill>
                  <a:schemeClr val="tx1"/>
                </a:solidFill>
              </a:endParaRPr>
            </a:p>
          </p:txBody>
        </p:sp>
        <p:sp>
          <p:nvSpPr>
            <p:cNvPr id="9224" name="Text Box 9"/>
            <p:cNvSpPr txBox="1">
              <a:spLocks noChangeArrowheads="1"/>
            </p:cNvSpPr>
            <p:nvPr/>
          </p:nvSpPr>
          <p:spPr bwMode="auto">
            <a:xfrm>
              <a:off x="3777" y="13051"/>
              <a:ext cx="144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600" b="0">
                  <a:solidFill>
                    <a:schemeClr val="tx1"/>
                  </a:solidFill>
                </a:rPr>
                <a:t>Vyhodnotené výsledky testov</a:t>
              </a:r>
              <a:endParaRPr lang="cs-CZ" sz="2400" b="0">
                <a:solidFill>
                  <a:schemeClr val="tx1"/>
                </a:solidFill>
              </a:endParaRPr>
            </a:p>
          </p:txBody>
        </p:sp>
        <p:sp>
          <p:nvSpPr>
            <p:cNvPr id="9225" name="Text Box 10"/>
            <p:cNvSpPr txBox="1">
              <a:spLocks noChangeArrowheads="1"/>
            </p:cNvSpPr>
            <p:nvPr/>
          </p:nvSpPr>
          <p:spPr bwMode="auto">
            <a:xfrm>
              <a:off x="6081" y="13339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200" b="0">
                  <a:solidFill>
                    <a:schemeClr val="tx1"/>
                  </a:solidFill>
                </a:rPr>
                <a:t>Korelačná analýza</a:t>
              </a:r>
              <a:endParaRPr lang="cs-CZ" b="0">
                <a:solidFill>
                  <a:schemeClr val="tx1"/>
                </a:solidFill>
              </a:endParaRPr>
            </a:p>
          </p:txBody>
        </p:sp>
        <p:sp>
          <p:nvSpPr>
            <p:cNvPr id="9226" name="Text Box 11"/>
            <p:cNvSpPr txBox="1">
              <a:spLocks noChangeArrowheads="1"/>
            </p:cNvSpPr>
            <p:nvPr/>
          </p:nvSpPr>
          <p:spPr bwMode="auto">
            <a:xfrm>
              <a:off x="7809" y="13051"/>
              <a:ext cx="1584" cy="129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200" b="0">
                  <a:solidFill>
                    <a:schemeClr val="tx1"/>
                  </a:solidFill>
                </a:rPr>
                <a:t>Záznamy z výroby, alebo hodnotenia pracovného výkonu súčasných zamestnancov sú využité ako kritérium pracovnej úspešnosti</a:t>
              </a:r>
            </a:p>
            <a:p>
              <a:pPr algn="l"/>
              <a:endParaRPr lang="cs-CZ" sz="1200" b="0">
                <a:solidFill>
                  <a:schemeClr val="tx1"/>
                </a:solidFill>
              </a:endParaRPr>
            </a:p>
          </p:txBody>
        </p:sp>
        <p:cxnSp>
          <p:nvCxnSpPr>
            <p:cNvPr id="9227" name="AutoShape 12"/>
            <p:cNvCxnSpPr>
              <a:cxnSpLocks noChangeShapeType="1"/>
              <a:stCxn id="9221" idx="3"/>
              <a:endCxn id="9222" idx="1"/>
            </p:cNvCxnSpPr>
            <p:nvPr/>
          </p:nvCxnSpPr>
          <p:spPr bwMode="auto">
            <a:xfrm>
              <a:off x="4209" y="11323"/>
              <a:ext cx="576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9228" name="AutoShape 13"/>
            <p:cNvCxnSpPr>
              <a:cxnSpLocks noChangeShapeType="1"/>
              <a:stCxn id="9222" idx="2"/>
              <a:endCxn id="9224" idx="0"/>
            </p:cNvCxnSpPr>
            <p:nvPr/>
          </p:nvCxnSpPr>
          <p:spPr bwMode="auto">
            <a:xfrm flipH="1">
              <a:off x="4497" y="11899"/>
              <a:ext cx="1080" cy="11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9229" name="AutoShape 14"/>
            <p:cNvCxnSpPr>
              <a:cxnSpLocks noChangeShapeType="1"/>
              <a:stCxn id="9224" idx="3"/>
              <a:endCxn id="9225" idx="1"/>
            </p:cNvCxnSpPr>
            <p:nvPr/>
          </p:nvCxnSpPr>
          <p:spPr bwMode="auto">
            <a:xfrm>
              <a:off x="5217" y="13483"/>
              <a:ext cx="864" cy="14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9230" name="AutoShape 15"/>
            <p:cNvCxnSpPr>
              <a:cxnSpLocks noChangeShapeType="1"/>
              <a:stCxn id="9223" idx="2"/>
              <a:endCxn id="9226" idx="0"/>
            </p:cNvCxnSpPr>
            <p:nvPr/>
          </p:nvCxnSpPr>
          <p:spPr bwMode="auto">
            <a:xfrm>
              <a:off x="8457" y="12043"/>
              <a:ext cx="144" cy="10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9231" name="AutoShape 16"/>
            <p:cNvCxnSpPr>
              <a:cxnSpLocks noChangeShapeType="1"/>
              <a:stCxn id="9226" idx="1"/>
              <a:endCxn id="9225" idx="3"/>
            </p:cNvCxnSpPr>
            <p:nvPr/>
          </p:nvCxnSpPr>
          <p:spPr bwMode="auto">
            <a:xfrm flipH="1" flipV="1">
              <a:off x="7233" y="13627"/>
              <a:ext cx="576" cy="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9232" name="Text Box 17"/>
            <p:cNvSpPr txBox="1">
              <a:spLocks noChangeArrowheads="1"/>
            </p:cNvSpPr>
            <p:nvPr/>
          </p:nvSpPr>
          <p:spPr bwMode="auto">
            <a:xfrm>
              <a:off x="5793" y="14347"/>
              <a:ext cx="1584" cy="4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cs-CZ" sz="1400">
                  <a:solidFill>
                    <a:schemeClr val="tx1"/>
                  </a:solidFill>
                </a:rPr>
                <a:t>Stupeň korelácie</a:t>
              </a:r>
              <a:endParaRPr lang="cs-CZ" sz="2000">
                <a:solidFill>
                  <a:schemeClr val="tx1"/>
                </a:solidFill>
              </a:endParaRPr>
            </a:p>
          </p:txBody>
        </p:sp>
        <p:cxnSp>
          <p:nvCxnSpPr>
            <p:cNvPr id="9233" name="AutoShape 18"/>
            <p:cNvCxnSpPr>
              <a:cxnSpLocks noChangeShapeType="1"/>
              <a:stCxn id="9225" idx="2"/>
              <a:endCxn id="9232" idx="0"/>
            </p:cNvCxnSpPr>
            <p:nvPr/>
          </p:nvCxnSpPr>
          <p:spPr bwMode="auto">
            <a:xfrm flipH="1">
              <a:off x="6585" y="13915"/>
              <a:ext cx="72" cy="43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  <p:sp>
        <p:nvSpPr>
          <p:cNvPr id="9219" name="Text Box 19"/>
          <p:cNvSpPr txBox="1">
            <a:spLocks noChangeArrowheads="1"/>
          </p:cNvSpPr>
          <p:nvPr/>
        </p:nvSpPr>
        <p:spPr bwMode="auto">
          <a:xfrm>
            <a:off x="3040063" y="280988"/>
            <a:ext cx="4311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sk-SK" b="0" i="1">
                <a:solidFill>
                  <a:schemeClr val="tx1"/>
                </a:solidFill>
              </a:rPr>
              <a:t>Súbežná validizácia (Byars a Rue, 1991)</a:t>
            </a:r>
            <a:endParaRPr lang="cs-CZ" b="0" i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009" y="245660"/>
            <a:ext cx="8792570" cy="6455391"/>
          </a:xfrm>
        </p:spPr>
        <p:txBody>
          <a:bodyPr>
            <a:normAutofit/>
          </a:bodyPr>
          <a:lstStyle/>
          <a:p>
            <a:pPr algn="l"/>
            <a:r>
              <a:rPr lang="sk-SK" b="1" dirty="0" err="1" smtClean="0">
                <a:solidFill>
                  <a:schemeClr val="tx2"/>
                </a:solidFill>
              </a:rPr>
              <a:t>Neuroticizmus</a:t>
            </a:r>
            <a:endParaRPr lang="sk-SK" b="1" dirty="0" smtClean="0">
              <a:solidFill>
                <a:schemeClr val="tx2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100" dirty="0" smtClean="0"/>
              <a:t>tendencia prežívať negatívne emócie, najmä úzkosť, depresiu a hnev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100" dirty="0" smtClean="0"/>
              <a:t>vzťah medzi </a:t>
            </a:r>
            <a:r>
              <a:rPr lang="sk-SK" sz="2100" dirty="0" err="1" smtClean="0"/>
              <a:t>vzrušivosťou</a:t>
            </a:r>
            <a:r>
              <a:rPr lang="sk-SK" sz="2100" dirty="0" smtClean="0"/>
              <a:t>/dráždivosťou a emocionálnou odpoveďou </a:t>
            </a:r>
          </a:p>
          <a:p>
            <a:pPr lvl="1" algn="l">
              <a:buFont typeface="Wingdings" panose="05000000000000000000" pitchFamily="2" charset="2"/>
              <a:buChar char="Ø"/>
            </a:pPr>
            <a:r>
              <a:rPr lang="sk-SK" dirty="0" smtClean="0"/>
              <a:t>náladovosť, citlivosť, úzkostlivosť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000" i="1" dirty="0" err="1" smtClean="0"/>
              <a:t>Eysenck</a:t>
            </a:r>
            <a:r>
              <a:rPr lang="sk-SK" sz="2000" dirty="0" smtClean="0"/>
              <a:t> - </a:t>
            </a:r>
            <a:r>
              <a:rPr lang="sk-SK" sz="2000" dirty="0" err="1"/>
              <a:t>i</a:t>
            </a:r>
            <a:r>
              <a:rPr lang="sk-SK" sz="2000" dirty="0" err="1" smtClean="0"/>
              <a:t>nferiorita</a:t>
            </a:r>
            <a:r>
              <a:rPr lang="sk-SK" sz="2000" dirty="0" smtClean="0"/>
              <a:t>, </a:t>
            </a:r>
            <a:r>
              <a:rPr lang="sk-SK" sz="2000" dirty="0" err="1" smtClean="0"/>
              <a:t>nešťastnsoť</a:t>
            </a:r>
            <a:r>
              <a:rPr lang="sk-SK" sz="2000" dirty="0" smtClean="0"/>
              <a:t>, úzkosť, závislosť, hypochondria, vina, </a:t>
            </a:r>
            <a:r>
              <a:rPr lang="sk-SK" sz="2000" dirty="0" err="1" smtClean="0"/>
              <a:t>obsesivita</a:t>
            </a:r>
            <a:r>
              <a:rPr lang="sk-SK" sz="2000" dirty="0" smtClean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2000" dirty="0" smtClean="0"/>
              <a:t>Pomerne stabilný v čase a nemenný 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sk-SK" b="1" dirty="0" err="1"/>
              <a:t>copingové</a:t>
            </a:r>
            <a:r>
              <a:rPr lang="sk-SK" b="1" dirty="0"/>
              <a:t> stratégie </a:t>
            </a:r>
            <a:r>
              <a:rPr lang="sk-SK" dirty="0" smtClean="0"/>
              <a:t>– </a:t>
            </a:r>
            <a:r>
              <a:rPr lang="sk-SK" dirty="0" err="1" smtClean="0"/>
              <a:t>hostilita</a:t>
            </a:r>
            <a:r>
              <a:rPr lang="sk-SK" dirty="0" smtClean="0"/>
              <a:t>, útek do fantázie, </a:t>
            </a:r>
            <a:r>
              <a:rPr lang="sk-SK" dirty="0" err="1" smtClean="0"/>
              <a:t>sebaobviňovanie</a:t>
            </a:r>
            <a:r>
              <a:rPr lang="sk-SK" dirty="0" smtClean="0"/>
              <a:t>, upokojovanie sa, ústup, pasivita, ťažkosti pri rozhodovaní, ...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k-SK" sz="2000" dirty="0" smtClean="0"/>
          </a:p>
          <a:p>
            <a:pPr algn="l"/>
            <a:endParaRPr lang="sk-SK" sz="2000" dirty="0" smtClean="0"/>
          </a:p>
          <a:p>
            <a:pPr algn="l" fontAlgn="t"/>
            <a:endParaRPr lang="sk-SK" sz="20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sk-SK" sz="2000" dirty="0" smtClean="0"/>
          </a:p>
          <a:p>
            <a:pPr algn="l"/>
            <a:endParaRPr lang="sk-SK" sz="2000" dirty="0" smtClean="0"/>
          </a:p>
          <a:p>
            <a:pPr algn="l"/>
            <a:endParaRPr lang="sk-SK" sz="20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752258"/>
              </p:ext>
            </p:extLst>
          </p:nvPr>
        </p:nvGraphicFramePr>
        <p:xfrm>
          <a:off x="174009" y="3521670"/>
          <a:ext cx="8792570" cy="4020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405"/>
                <a:gridCol w="7068165"/>
              </a:tblGrid>
              <a:tr h="0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neuroticizmus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68580" marR="68580"/>
                </a:tc>
              </a:tr>
              <a:tr h="1039878">
                <a:tc>
                  <a:txBody>
                    <a:bodyPr/>
                    <a:lstStyle/>
                    <a:p>
                      <a:r>
                        <a:rPr lang="sk-SK" dirty="0" smtClean="0"/>
                        <a:t>vysoký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/>
                        <a:t>nervóznosť, napätie, nepokoj, neistota, nízke sebahodnotenie, labilnosť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sz="1800" dirty="0" err="1" smtClean="0"/>
                        <a:t>nekľudný</a:t>
                      </a:r>
                      <a:r>
                        <a:rPr lang="sk-SK" sz="1800" dirty="0" smtClean="0"/>
                        <a:t>, zraniteľný, neistý</a:t>
                      </a:r>
                      <a:r>
                        <a:rPr lang="en-US" sz="1800" dirty="0" smtClean="0"/>
                        <a:t>,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="0" baseline="0" dirty="0" smtClean="0"/>
                        <a:t>c</a:t>
                      </a:r>
                      <a:r>
                        <a:rPr lang="sk-SK" sz="1800" b="0" dirty="0" err="1" smtClean="0"/>
                        <a:t>itlivý</a:t>
                      </a:r>
                      <a:r>
                        <a:rPr lang="sk-SK" sz="1800" b="0" dirty="0" smtClean="0"/>
                        <a:t>, emocionálny, náchylný na prežívanie nepríjemných pocitov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sz="1800" b="0" dirty="0" smtClean="0"/>
                        <a:t>Má obavy, ľahko sa nahnevá, často je smutný, vystrašený, často sa prejedá, ľahko panikári</a:t>
                      </a:r>
                    </a:p>
                  </a:txBody>
                  <a:tcPr marL="68580" marR="68580"/>
                </a:tc>
              </a:tr>
              <a:tr h="728183">
                <a:tc>
                  <a:txBody>
                    <a:bodyPr/>
                    <a:lstStyle/>
                    <a:p>
                      <a:r>
                        <a:rPr lang="sk-SK" dirty="0" smtClean="0"/>
                        <a:t>priemer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dirty="0" smtClean="0"/>
                        <a:t>občasné pocity viny, hnevu, smútku</a:t>
                      </a:r>
                      <a:endParaRPr lang="en-US" sz="1800" b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b="0" dirty="0" smtClean="0"/>
                        <a:t>=</a:t>
                      </a:r>
                      <a:r>
                        <a:rPr lang="en-US" sz="1800" b="0" dirty="0" smtClean="0"/>
                        <a:t>&gt;</a:t>
                      </a:r>
                      <a:r>
                        <a:rPr lang="sk-SK" sz="1800" b="0" baseline="0" dirty="0" smtClean="0"/>
                        <a:t> </a:t>
                      </a:r>
                      <a:r>
                        <a:rPr lang="en-US" sz="1800" b="0" dirty="0" smtClean="0"/>
                        <a:t>p</a:t>
                      </a:r>
                      <a:r>
                        <a:rPr lang="sk-SK" sz="1800" b="0" dirty="0" err="1" smtClean="0"/>
                        <a:t>okojný</a:t>
                      </a:r>
                      <a:r>
                        <a:rPr lang="sk-SK" sz="1800" b="0" dirty="0" smtClean="0"/>
                        <a:t>, schopný vyrovnať sa so stresom  </a:t>
                      </a:r>
                      <a:endParaRPr lang="sk-SK" sz="1800" dirty="0"/>
                    </a:p>
                  </a:txBody>
                  <a:tcPr marL="68580" marR="68580"/>
                </a:tc>
              </a:tr>
              <a:tr h="1045559">
                <a:tc>
                  <a:txBody>
                    <a:bodyPr/>
                    <a:lstStyle/>
                    <a:p>
                      <a:r>
                        <a:rPr lang="sk-SK" dirty="0" smtClean="0"/>
                        <a:t>nízky 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/>
                        <a:t>pokoj, vyrovnanosť, stabilita, sebaistota, uvoľnenosť, spokojnosť so sebou samým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sz="1800" dirty="0" smtClean="0"/>
                        <a:t>kľudný, odolný, istý i v podmienkach stresu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sz="1800" dirty="0" smtClean="0"/>
                        <a:t>Relaxovaný, máločo ho rozruší, neupadá</a:t>
                      </a:r>
                      <a:r>
                        <a:rPr lang="sk-SK" sz="1800" baseline="0" dirty="0" smtClean="0"/>
                        <a:t> do rozpakov, ľahko odoláva pokušeniu</a:t>
                      </a:r>
                      <a:endParaRPr lang="sk-SK" sz="1800" dirty="0" smtClean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27575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5" y="203201"/>
            <a:ext cx="8750439" cy="6291385"/>
          </a:xfrm>
        </p:spPr>
        <p:txBody>
          <a:bodyPr/>
          <a:lstStyle/>
          <a:p>
            <a:r>
              <a:rPr lang="sk-SK" sz="2000" dirty="0" smtClean="0"/>
              <a:t>Vyšší </a:t>
            </a:r>
            <a:r>
              <a:rPr lang="sk-SK" sz="2000" dirty="0" err="1" smtClean="0"/>
              <a:t>neuroticizmus</a:t>
            </a:r>
            <a:r>
              <a:rPr lang="sk-SK" sz="2000" dirty="0" smtClean="0"/>
              <a:t> sa spája s vyššou reaktivitou (citlivosťou) na interpersonálne konflikty, ktoré sú potom vnímané ako stres </a:t>
            </a:r>
          </a:p>
          <a:p>
            <a:pPr marL="285750" indent="-285750"/>
            <a:r>
              <a:rPr lang="sk-SK" sz="2000" dirty="0" smtClean="0"/>
              <a:t>Neurotici vnímajú bežné starosti alebo </a:t>
            </a:r>
            <a:r>
              <a:rPr lang="sk-SK" sz="2000" dirty="0" err="1" smtClean="0"/>
              <a:t>stresory</a:t>
            </a:r>
            <a:r>
              <a:rPr lang="sk-SK" sz="2000" dirty="0" smtClean="0"/>
              <a:t> oveľa viac negatívne</a:t>
            </a:r>
          </a:p>
          <a:p>
            <a:pPr marL="0" indent="0">
              <a:buNone/>
            </a:pPr>
            <a:endParaRPr lang="sk-SK" sz="2000" dirty="0" smtClean="0"/>
          </a:p>
          <a:p>
            <a:pPr marL="285750" indent="-285750"/>
            <a:r>
              <a:rPr lang="sk-SK" sz="2000" dirty="0" smtClean="0"/>
              <a:t>Neurotici – konzistentne nespokojní v práci </a:t>
            </a:r>
          </a:p>
          <a:p>
            <a:pPr marL="285750" indent="-285750"/>
            <a:endParaRPr lang="sk-SK" sz="2000" dirty="0"/>
          </a:p>
          <a:p>
            <a:pPr marL="285750" indent="-285750"/>
            <a:r>
              <a:rPr lang="sk-SK" sz="2000" dirty="0" smtClean="0"/>
              <a:t>Nízky </a:t>
            </a:r>
            <a:r>
              <a:rPr lang="sk-SK" sz="2000" dirty="0" err="1" smtClean="0"/>
              <a:t>neuroticizmus</a:t>
            </a:r>
            <a:r>
              <a:rPr lang="sk-SK" sz="2000" dirty="0" smtClean="0"/>
              <a:t> – výber praktických kurzov, vysoký </a:t>
            </a:r>
            <a:r>
              <a:rPr lang="sk-SK" sz="2000" dirty="0" err="1" smtClean="0"/>
              <a:t>neuroticizmus</a:t>
            </a:r>
            <a:r>
              <a:rPr lang="sk-SK" sz="2000" dirty="0" smtClean="0"/>
              <a:t> – kurzy zamerané na ľudí </a:t>
            </a:r>
          </a:p>
          <a:p>
            <a:pPr marL="0" indent="0">
              <a:buNone/>
            </a:pPr>
            <a:endParaRPr lang="sk-SK" sz="2000" dirty="0" smtClean="0"/>
          </a:p>
          <a:p>
            <a:pPr marL="285750" indent="-285750"/>
            <a:r>
              <a:rPr lang="sk-SK" sz="2000" dirty="0" smtClean="0"/>
              <a:t>Vysoký </a:t>
            </a:r>
            <a:r>
              <a:rPr lang="sk-SK" sz="2000" dirty="0" err="1" smtClean="0"/>
              <a:t>neuroticizmus</a:t>
            </a:r>
            <a:r>
              <a:rPr lang="sk-SK" sz="2000" dirty="0" smtClean="0"/>
              <a:t> =</a:t>
            </a:r>
            <a:r>
              <a:rPr lang="en-US" sz="2000" dirty="0" smtClean="0"/>
              <a:t>&gt;</a:t>
            </a:r>
            <a:r>
              <a:rPr lang="sk-SK" sz="2000" dirty="0" smtClean="0"/>
              <a:t> vyššia pravdepodobnosť manažovania dojmu</a:t>
            </a:r>
          </a:p>
          <a:p>
            <a:pPr marL="0" indent="0">
              <a:buNone/>
            </a:pPr>
            <a:endParaRPr lang="sk-SK" sz="2000" dirty="0" smtClean="0"/>
          </a:p>
          <a:p>
            <a:pPr marL="285750" indent="-285750"/>
            <a:r>
              <a:rPr lang="sk-SK" sz="2000" b="1" dirty="0" err="1" smtClean="0"/>
              <a:t>Neuroticizmus</a:t>
            </a:r>
            <a:r>
              <a:rPr lang="sk-SK" sz="2000" b="1" dirty="0" smtClean="0"/>
              <a:t> negatívne koreluje s intelektom </a:t>
            </a:r>
            <a:r>
              <a:rPr lang="sk-SK" sz="2000" dirty="0" smtClean="0"/>
              <a:t>– to ale neznamená, že neurotici sú menej inteligentní – je možné, že ich negatívne prežívanie  (úzkosť, obavy) interferujú s ich kognitívnymi procesmi, potrebnými pre efektívny výkon v IQ teste (ťažko sa im sústredí) </a:t>
            </a:r>
          </a:p>
          <a:p>
            <a:pPr fontAlgn="t"/>
            <a:endParaRPr lang="sk-SK" sz="2000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376171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262" y="164124"/>
            <a:ext cx="8357089" cy="28604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b="1" dirty="0" err="1" smtClean="0">
                <a:solidFill>
                  <a:schemeClr val="tx2"/>
                </a:solidFill>
              </a:rPr>
              <a:t>Extroverzia</a:t>
            </a:r>
            <a:endParaRPr lang="sk-SK" b="1" dirty="0" smtClean="0">
              <a:solidFill>
                <a:schemeClr val="tx2"/>
              </a:solidFill>
            </a:endParaRPr>
          </a:p>
          <a:p>
            <a:r>
              <a:rPr lang="sk-SK" dirty="0" smtClean="0"/>
              <a:t>aktívnosť, prežívanie pozitívnych emócií, </a:t>
            </a:r>
            <a:r>
              <a:rPr lang="sk-SK" dirty="0" err="1" smtClean="0"/>
              <a:t>impulzivita</a:t>
            </a:r>
            <a:r>
              <a:rPr lang="sk-SK" dirty="0" smtClean="0"/>
              <a:t>, asertivita, tendencia k sociálnemu správaniu</a:t>
            </a:r>
          </a:p>
          <a:p>
            <a:r>
              <a:rPr lang="sk-SK" i="1" dirty="0" err="1" smtClean="0"/>
              <a:t>Eysenck</a:t>
            </a:r>
            <a:r>
              <a:rPr lang="sk-SK" dirty="0" smtClean="0"/>
              <a:t> - aktivita, </a:t>
            </a:r>
            <a:r>
              <a:rPr lang="sk-SK" dirty="0" err="1" smtClean="0"/>
              <a:t>sociabilita</a:t>
            </a:r>
            <a:r>
              <a:rPr lang="sk-SK" dirty="0" smtClean="0"/>
              <a:t>, expresívnosť, asertivita, ambicióznosť, dogmatizmus, agresivita?  -</a:t>
            </a:r>
          </a:p>
          <a:p>
            <a:r>
              <a:rPr lang="sk-SK" dirty="0" smtClean="0"/>
              <a:t>pomerne stabilná v čase a nemenná </a:t>
            </a:r>
          </a:p>
          <a:p>
            <a:r>
              <a:rPr lang="sk-SK" dirty="0" err="1" smtClean="0"/>
              <a:t>extroverzia</a:t>
            </a:r>
            <a:r>
              <a:rPr lang="sk-SK" dirty="0" smtClean="0"/>
              <a:t> </a:t>
            </a:r>
            <a:r>
              <a:rPr lang="sk-SK" dirty="0" err="1" smtClean="0"/>
              <a:t>predikuje</a:t>
            </a:r>
            <a:r>
              <a:rPr lang="sk-SK" dirty="0" smtClean="0"/>
              <a:t> fluktuáciu </a:t>
            </a:r>
          </a:p>
          <a:p>
            <a:r>
              <a:rPr lang="sk-SK" b="1" dirty="0" err="1" smtClean="0"/>
              <a:t>copingové</a:t>
            </a:r>
            <a:r>
              <a:rPr lang="sk-SK" b="1" dirty="0" smtClean="0"/>
              <a:t> stratégie  </a:t>
            </a:r>
            <a:r>
              <a:rPr lang="sk-SK" dirty="0" smtClean="0"/>
              <a:t>– pozitívne myslenie, priame činy, hľadanie uspokojenia inde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017683"/>
              </p:ext>
            </p:extLst>
          </p:nvPr>
        </p:nvGraphicFramePr>
        <p:xfrm>
          <a:off x="158261" y="3309735"/>
          <a:ext cx="8792570" cy="4568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405"/>
                <a:gridCol w="7068165"/>
              </a:tblGrid>
              <a:tr h="0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extroverzia</a:t>
                      </a:r>
                      <a:r>
                        <a:rPr lang="sk-SK" dirty="0" smtClean="0"/>
                        <a:t> 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68580" marR="68580"/>
                </a:tc>
              </a:tr>
              <a:tr h="1039878">
                <a:tc>
                  <a:txBody>
                    <a:bodyPr/>
                    <a:lstStyle/>
                    <a:p>
                      <a:r>
                        <a:rPr lang="sk-SK" dirty="0" smtClean="0"/>
                        <a:t>vysoká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sk-SK" sz="1800" dirty="0" smtClean="0"/>
                        <a:t>aktívnosť, energickosť, optimizmus, zábavnosť, družnosť, spoločenskosť, zhovorčivosť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sz="1800" dirty="0" smtClean="0"/>
                        <a:t>veľavravný, spontánny</a:t>
                      </a:r>
                      <a:r>
                        <a:rPr lang="en-US" sz="1800" dirty="0" smtClean="0"/>
                        <a:t>,</a:t>
                      </a:r>
                      <a:r>
                        <a:rPr lang="sk-SK" sz="1800" dirty="0" smtClean="0"/>
                        <a:t> </a:t>
                      </a:r>
                      <a:r>
                        <a:rPr lang="en-US" sz="1800" b="0" dirty="0" smtClean="0"/>
                        <a:t>a</a:t>
                      </a:r>
                      <a:r>
                        <a:rPr lang="sk-SK" sz="1800" b="0" dirty="0" err="1" smtClean="0"/>
                        <a:t>ktívny</a:t>
                      </a:r>
                      <a:r>
                        <a:rPr lang="sk-SK" sz="1800" b="0" dirty="0" smtClean="0"/>
                        <a:t>, živý, družný, preferuje spoločnosť ľudí väčšinu času</a:t>
                      </a:r>
                      <a:endParaRPr lang="en-US" sz="1800" b="0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sz="1800" b="0" dirty="0" smtClean="0"/>
                        <a:t>ľahko</a:t>
                      </a:r>
                      <a:r>
                        <a:rPr lang="sk-SK" sz="1800" b="0" baseline="0" dirty="0" smtClean="0"/>
                        <a:t> si nájde priateľov, má rád veľké párty, ujíma sa vedenia, má rád vzrušenie, vyžaruje radosť</a:t>
                      </a:r>
                      <a:endParaRPr lang="sk-SK" sz="1800" b="0" dirty="0" smtClean="0"/>
                    </a:p>
                  </a:txBody>
                  <a:tcPr marL="68580" marR="68580"/>
                </a:tc>
              </a:tr>
              <a:tr h="728183">
                <a:tc>
                  <a:txBody>
                    <a:bodyPr/>
                    <a:lstStyle/>
                    <a:p>
                      <a:r>
                        <a:rPr lang="sk-SK" dirty="0" smtClean="0"/>
                        <a:t>priemer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800" dirty="0" smtClean="0"/>
                        <a:t>=</a:t>
                      </a:r>
                      <a:r>
                        <a:rPr lang="en-US" sz="1800" dirty="0" smtClean="0"/>
                        <a:t>&gt;</a:t>
                      </a:r>
                      <a:r>
                        <a:rPr lang="sk-SK" sz="1800" baseline="0" dirty="0" smtClean="0"/>
                        <a:t> </a:t>
                      </a:r>
                      <a:r>
                        <a:rPr lang="sk-SK" sz="1800" b="0" baseline="0" dirty="0" smtClean="0"/>
                        <a:t>p</a:t>
                      </a:r>
                      <a:r>
                        <a:rPr lang="sk-SK" sz="1800" b="0" dirty="0" smtClean="0"/>
                        <a:t>riemerná aktivita a entuziazmus, je rád v spoločnosti i sám </a:t>
                      </a:r>
                    </a:p>
                  </a:txBody>
                  <a:tcPr marL="68580" marR="68580"/>
                </a:tc>
              </a:tr>
              <a:tr h="1045559">
                <a:tc>
                  <a:txBody>
                    <a:bodyPr/>
                    <a:lstStyle/>
                    <a:p>
                      <a:r>
                        <a:rPr lang="sk-SK" dirty="0" smtClean="0"/>
                        <a:t>nízka 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sk-SK" sz="1800" dirty="0" smtClean="0"/>
                        <a:t>uzavretosť, samotárstvo, vážnosť, pesimizmus, mlčanlivosť, orientovanie sa na úlohy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sz="1800" dirty="0" smtClean="0"/>
                        <a:t>tichý, </a:t>
                      </a:r>
                      <a:r>
                        <a:rPr lang="sk-SK" sz="1800" dirty="0" err="1" smtClean="0"/>
                        <a:t>inhibovaný</a:t>
                      </a:r>
                      <a:r>
                        <a:rPr lang="en-US" sz="1800" b="0" dirty="0" smtClean="0"/>
                        <a:t>,</a:t>
                      </a:r>
                      <a:r>
                        <a:rPr lang="en-US" sz="1800" b="0" baseline="0" dirty="0" smtClean="0"/>
                        <a:t> r</a:t>
                      </a:r>
                      <a:r>
                        <a:rPr lang="sk-SK" sz="1800" b="0" dirty="0" err="1" smtClean="0"/>
                        <a:t>ezervovaný</a:t>
                      </a:r>
                      <a:r>
                        <a:rPr lang="sk-SK" sz="1800" b="0" dirty="0" smtClean="0"/>
                        <a:t>, vážny, preferuje byť osamote alebo s pár priateľmi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sz="1800" b="0" dirty="0" smtClean="0"/>
                        <a:t>ťažko sa zoznamuje, počká</a:t>
                      </a:r>
                      <a:r>
                        <a:rPr lang="sk-SK" sz="1800" b="0" baseline="0" dirty="0" smtClean="0"/>
                        <a:t> kým niekto iný udá smer, nemá rád hluk a hlasnú hudbu, zriedka pobavený </a:t>
                      </a:r>
                      <a:endParaRPr lang="sk-SK" sz="1800" b="0" dirty="0" smtClean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63077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7" y="281353"/>
            <a:ext cx="8809892" cy="50221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k-SK" dirty="0" smtClean="0"/>
          </a:p>
          <a:p>
            <a:r>
              <a:rPr lang="sk-SK" sz="2000" dirty="0" smtClean="0"/>
              <a:t>Introverti potrebujú viac času na adaptáciu vonkajším stimulom, preto profitujú z tichých prostredí, extroverti naopak vyhľadávajú stimuláciu a viac im vyhovuje dynamické prostredie </a:t>
            </a:r>
          </a:p>
          <a:p>
            <a:endParaRPr lang="sk-SK" sz="2000" dirty="0" smtClean="0"/>
          </a:p>
          <a:p>
            <a:r>
              <a:rPr lang="sk-SK" sz="2000" dirty="0" smtClean="0"/>
              <a:t>Introverti lepšie zvládajú stereotypnú prácu, extroverti potrebujú viac podnetov </a:t>
            </a:r>
          </a:p>
          <a:p>
            <a:endParaRPr lang="sk-SK" sz="2000" dirty="0" smtClean="0"/>
          </a:p>
          <a:p>
            <a:r>
              <a:rPr lang="sk-SK" sz="2000" dirty="0" smtClean="0"/>
              <a:t>Introverti sú menej nespokojný pri nestimulujúcich úlohách ako extroverti</a:t>
            </a:r>
          </a:p>
          <a:p>
            <a:endParaRPr lang="sk-SK" sz="2000" dirty="0" smtClean="0"/>
          </a:p>
          <a:p>
            <a:r>
              <a:rPr lang="sk-SK" sz="2000" dirty="0" err="1" smtClean="0"/>
              <a:t>Neuroticizmus</a:t>
            </a:r>
            <a:r>
              <a:rPr lang="sk-SK" sz="2000" dirty="0" smtClean="0"/>
              <a:t> má horšie dôsledky na introvertov ako na extrovertov </a:t>
            </a:r>
          </a:p>
          <a:p>
            <a:endParaRPr lang="sk-SK" sz="2000" dirty="0" smtClean="0"/>
          </a:p>
          <a:p>
            <a:endParaRPr lang="sk-SK" sz="2000" dirty="0" smtClean="0"/>
          </a:p>
          <a:p>
            <a:r>
              <a:rPr lang="sk-SK" sz="2000" dirty="0" smtClean="0"/>
              <a:t>Extrovertom sa horšie koncentruje na dlhotrvajúce úlohy, zvyčajne ich dokončia skôr ako introverti, ale na úkor presnosti (napr. IQ testy)  </a:t>
            </a:r>
          </a:p>
          <a:p>
            <a:pPr lvl="1"/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5753668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431" y="211016"/>
            <a:ext cx="8690317" cy="3559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E/I v práci </a:t>
            </a:r>
          </a:p>
          <a:p>
            <a:pPr marL="0" indent="0">
              <a:buNone/>
            </a:pPr>
            <a:r>
              <a:rPr lang="sk-SK" dirty="0" err="1" smtClean="0"/>
              <a:t>Extroverzia</a:t>
            </a:r>
            <a:r>
              <a:rPr lang="sk-SK" dirty="0" smtClean="0"/>
              <a:t> </a:t>
            </a:r>
          </a:p>
          <a:p>
            <a:pPr lvl="1"/>
            <a:r>
              <a:rPr lang="sk-SK" sz="2000" dirty="0" smtClean="0"/>
              <a:t>Radi sa aktívne sa zapájajú v rôznych úlohách </a:t>
            </a:r>
          </a:p>
          <a:p>
            <a:pPr lvl="1"/>
            <a:r>
              <a:rPr lang="sk-SK" sz="2000" dirty="0" smtClean="0"/>
              <a:t>Sú netrpezliví v pomalých a dlhotrvajúcich činnostiach </a:t>
            </a:r>
          </a:p>
          <a:p>
            <a:pPr lvl="1"/>
            <a:r>
              <a:rPr lang="sk-SK" sz="2000" dirty="0" smtClean="0"/>
              <a:t>Jednajú rýchlo, niekedy bez rozmyslenia </a:t>
            </a:r>
          </a:p>
          <a:p>
            <a:pPr lvl="1"/>
            <a:r>
              <a:rPr lang="sk-SK" sz="2000" dirty="0" smtClean="0"/>
              <a:t>Vyrušenie z práce (napr. telefonát) im nevadí</a:t>
            </a:r>
          </a:p>
          <a:p>
            <a:pPr lvl="1"/>
            <a:r>
              <a:rPr lang="sk-SK" sz="2000" dirty="0" smtClean="0"/>
              <a:t>Nové nápady vymýšľajú v diskusii s druhými</a:t>
            </a:r>
          </a:p>
          <a:p>
            <a:pPr lvl="1"/>
            <a:r>
              <a:rPr lang="sk-SK" sz="2000" dirty="0" smtClean="0"/>
              <a:t>Majú radi okolo seba ľudí a radi s nimi pracujú</a:t>
            </a:r>
          </a:p>
          <a:p>
            <a:pPr lvl="1"/>
            <a:endParaRPr lang="sk-SK" sz="2800" dirty="0" smtClean="0"/>
          </a:p>
          <a:p>
            <a:pPr marL="457200" lvl="1" indent="0">
              <a:buNone/>
            </a:pPr>
            <a:endParaRPr lang="sk-SK" sz="2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93431" y="3770142"/>
            <a:ext cx="836324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sk-SK" sz="2800" dirty="0" smtClean="0"/>
              <a:t>Introverzia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Majú radi kľudné a súkromné podmienky pre koncentráciu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Vyhovuje im práca na jednom projekte po dlhší čas bez prerušenia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Zaujímajú sa o fakty a myšlienky v pozadí ich práce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Pred konaním premýšľajú, niekedy radšej nekonajú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Vyrušenia v práci (napr. telefonát) narúšajú ich koncentráciu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Myšlienky a nápady rozvíjajú vďaka </a:t>
            </a:r>
            <a:r>
              <a:rPr lang="sk-SK" sz="2000" dirty="0" err="1" smtClean="0"/>
              <a:t>refelxii</a:t>
            </a:r>
            <a:endParaRPr lang="sk-SK" sz="20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sk-SK" sz="2000" dirty="0" smtClean="0"/>
              <a:t>Radšej pracujú sami, alebo v malých skupinkách </a:t>
            </a:r>
          </a:p>
        </p:txBody>
      </p:sp>
    </p:spTree>
    <p:extLst>
      <p:ext uri="{BB962C8B-B14F-4D97-AF65-F5344CB8AC3E}">
        <p14:creationId xmlns:p14="http://schemas.microsoft.com/office/powerpoint/2010/main" val="171747562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262" y="257909"/>
            <a:ext cx="8774723" cy="2752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chemeClr val="tx2"/>
                </a:solidFill>
              </a:rPr>
              <a:t>Otvorenosť voči skúsenosti </a:t>
            </a:r>
          </a:p>
          <a:p>
            <a:r>
              <a:rPr lang="sk-SK" sz="2400" dirty="0" smtClean="0"/>
              <a:t>tendencia zaujímať sa o intelektuálne aktivity a zažívanie nových skúseností, zvedavosť, estetická senzitívnosť, bohatá predstavivosť, invenčnosť, liberálnosť </a:t>
            </a:r>
          </a:p>
          <a:p>
            <a:r>
              <a:rPr lang="sk-SK" sz="2400" b="1" dirty="0" err="1" smtClean="0"/>
              <a:t>copingové</a:t>
            </a:r>
            <a:r>
              <a:rPr lang="sk-SK" sz="2400" b="1" dirty="0" smtClean="0"/>
              <a:t> stratégie </a:t>
            </a:r>
            <a:r>
              <a:rPr lang="sk-SK" sz="2400" dirty="0" smtClean="0"/>
              <a:t>–</a:t>
            </a:r>
            <a:r>
              <a:rPr lang="sk-SK" sz="2400" b="1" dirty="0" smtClean="0"/>
              <a:t> </a:t>
            </a:r>
            <a:r>
              <a:rPr lang="sk-SK" sz="2400" dirty="0" smtClean="0"/>
              <a:t>vyššia otvorenosť – humor, nižšia – spoliehanie sa na vieru</a:t>
            </a:r>
          </a:p>
          <a:p>
            <a:pPr fontAlgn="t"/>
            <a:endParaRPr lang="sk-SK" b="1" dirty="0" smtClean="0"/>
          </a:p>
          <a:p>
            <a:endParaRPr lang="sk-SK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974999"/>
              </p:ext>
            </p:extLst>
          </p:nvPr>
        </p:nvGraphicFramePr>
        <p:xfrm>
          <a:off x="158261" y="2652179"/>
          <a:ext cx="8792570" cy="45686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4405"/>
                <a:gridCol w="7068165"/>
              </a:tblGrid>
              <a:tr h="0">
                <a:tc>
                  <a:txBody>
                    <a:bodyPr/>
                    <a:lstStyle/>
                    <a:p>
                      <a:r>
                        <a:rPr lang="sk-SK" dirty="0" smtClean="0"/>
                        <a:t>otvorenosť</a:t>
                      </a:r>
                      <a:r>
                        <a:rPr lang="sk-SK" baseline="0" dirty="0" smtClean="0"/>
                        <a:t> voči skúsenosti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68580" marR="68580"/>
                </a:tc>
              </a:tr>
              <a:tr h="1039878">
                <a:tc>
                  <a:txBody>
                    <a:bodyPr/>
                    <a:lstStyle/>
                    <a:p>
                      <a:r>
                        <a:rPr lang="sk-SK" dirty="0" smtClean="0"/>
                        <a:t>vysoká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sk-SK" sz="1800" dirty="0" smtClean="0"/>
                        <a:t>inteligencia, zvedavosť, originálnosť, tvorivosť, liberálnosť, flexibilita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sk-SK" sz="1800" dirty="0" smtClean="0"/>
                        <a:t>má veľa záujmov, odvážny, otvorený voči novým zážitkom, má dobrú predstavivosť, praktický, no zvažuje nové spôsoby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sk-SK" sz="1800" dirty="0" smtClean="0"/>
                        <a:t>Má rád umenie, silne emotívny,</a:t>
                      </a:r>
                      <a:r>
                        <a:rPr lang="sk-SK" sz="1800" baseline="0" dirty="0" smtClean="0"/>
                        <a:t> preferuje rôznorodosť pred rutinou, má rád komplexné problémy, liberálny</a:t>
                      </a:r>
                      <a:endParaRPr lang="sk-SK" sz="1800" dirty="0" smtClean="0"/>
                    </a:p>
                  </a:txBody>
                  <a:tcPr marL="68580" marR="68580"/>
                </a:tc>
              </a:tr>
              <a:tr h="728183">
                <a:tc>
                  <a:txBody>
                    <a:bodyPr/>
                    <a:lstStyle/>
                    <a:p>
                      <a:r>
                        <a:rPr lang="sk-SK" dirty="0" smtClean="0"/>
                        <a:t>priemer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sk-SK" sz="1800" dirty="0" smtClean="0"/>
                        <a:t>=</a:t>
                      </a:r>
                      <a:r>
                        <a:rPr lang="en-US" sz="1800" dirty="0" smtClean="0"/>
                        <a:t>&gt;</a:t>
                      </a:r>
                      <a:r>
                        <a:rPr lang="sk-SK" sz="1800" dirty="0" smtClean="0"/>
                        <a:t> vyhľadáva rovnováhu</a:t>
                      </a:r>
                    </a:p>
                  </a:txBody>
                  <a:tcPr marL="68580" marR="68580"/>
                </a:tc>
              </a:tr>
              <a:tr h="1045559">
                <a:tc>
                  <a:txBody>
                    <a:bodyPr/>
                    <a:lstStyle/>
                    <a:p>
                      <a:r>
                        <a:rPr lang="sk-SK" dirty="0" smtClean="0"/>
                        <a:t>nízka 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sk-SK" sz="1800" dirty="0" smtClean="0"/>
                        <a:t>nižšia inteligencia, nižšie vzdelanie, konvenčnosť, prízemnosť, konzervatívnosť, </a:t>
                      </a:r>
                      <a:r>
                        <a:rPr lang="sk-SK" sz="1800" dirty="0" err="1" smtClean="0"/>
                        <a:t>rigidnosť</a:t>
                      </a:r>
                      <a:r>
                        <a:rPr lang="sk-SK" sz="1800" dirty="0" smtClean="0"/>
                        <a:t> (strnulosť)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sk-SK" sz="1800" dirty="0" smtClean="0"/>
                        <a:t>menej záujmov, bojazlivý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sk-SK" sz="1800" dirty="0" smtClean="0"/>
                        <a:t>zriedka</a:t>
                      </a:r>
                      <a:r>
                        <a:rPr lang="sk-SK" sz="1800" baseline="0" dirty="0" smtClean="0"/>
                        <a:t> zasnívaný, nemá rád poéziu ani umenie, zriedkakedy emotívny, nemá rád zmeny, vyhýba sa filozofickým diskusiám, preferuje tradičné hodnoty a náboženstvo </a:t>
                      </a:r>
                      <a:endParaRPr lang="sk-SK" sz="1800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76950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928" y="304801"/>
            <a:ext cx="8270422" cy="3581400"/>
          </a:xfrm>
        </p:spPr>
        <p:txBody>
          <a:bodyPr>
            <a:normAutofit fontScale="77500" lnSpcReduction="20000"/>
          </a:bodyPr>
          <a:lstStyle/>
          <a:p>
            <a:pPr marL="228600" lvl="1">
              <a:spcBef>
                <a:spcPts val="1000"/>
              </a:spcBef>
            </a:pPr>
            <a:r>
              <a:rPr lang="sk-SK" dirty="0" smtClean="0"/>
              <a:t>Tí, ktorí majú vysokú otvorenosť voči skúseností najviac profitujú z tréningov  a vzdelávania, dokážu sa viac učiť zo skúsenosti</a:t>
            </a:r>
          </a:p>
          <a:p>
            <a:pPr marL="228600" lvl="1">
              <a:spcBef>
                <a:spcPts val="1000"/>
              </a:spcBef>
            </a:pPr>
            <a:endParaRPr lang="sk-SK" dirty="0" smtClean="0"/>
          </a:p>
          <a:p>
            <a:pPr marL="228600" lvl="1">
              <a:spcBef>
                <a:spcPts val="1000"/>
              </a:spcBef>
            </a:pPr>
            <a:r>
              <a:rPr lang="sk-SK" dirty="0" smtClean="0"/>
              <a:t>Otvorenosť koreluje s kreativitou </a:t>
            </a:r>
          </a:p>
          <a:p>
            <a:pPr marL="228600" lvl="1">
              <a:spcBef>
                <a:spcPts val="1000"/>
              </a:spcBef>
            </a:pPr>
            <a:endParaRPr lang="sk-SK" dirty="0" smtClean="0"/>
          </a:p>
          <a:p>
            <a:pPr marL="228600" lvl="1">
              <a:spcBef>
                <a:spcPts val="1000"/>
              </a:spcBef>
            </a:pPr>
            <a:r>
              <a:rPr lang="sk-SK" dirty="0" smtClean="0"/>
              <a:t>Otvorení zvedaví ľudia viac čítajú, preskúmavajú nové prostredia a hľadajú odpovede na svoje otázky. Tým získavajú veľa poznatkov a vedomostí, čo sa spája s </a:t>
            </a:r>
            <a:r>
              <a:rPr lang="sk-SK" dirty="0" err="1" smtClean="0"/>
              <a:t>kryštalicou</a:t>
            </a:r>
            <a:r>
              <a:rPr lang="sk-SK" dirty="0" smtClean="0"/>
              <a:t> inteligenciou. Preto majú dobré výsledky v IQ testoch, a to sa navyše zlepšuje s vekom.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48449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262" y="187569"/>
            <a:ext cx="8792308" cy="2784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chemeClr val="tx2"/>
                </a:solidFill>
              </a:rPr>
              <a:t>Prívetivosť</a:t>
            </a:r>
          </a:p>
          <a:p>
            <a:r>
              <a:rPr lang="sk-SK" dirty="0" smtClean="0"/>
              <a:t>priateľské, ohľaduplné a skromné správanie, vrúcnosť, tolerancia, starostlivosť</a:t>
            </a:r>
          </a:p>
          <a:p>
            <a:r>
              <a:rPr lang="sk-SK" dirty="0" smtClean="0"/>
              <a:t>negatívne koreluje s </a:t>
            </a:r>
            <a:r>
              <a:rPr lang="sk-SK" dirty="0" err="1" smtClean="0"/>
              <a:t>psychoticizmom</a:t>
            </a:r>
            <a:endParaRPr lang="sk-SK" dirty="0" smtClean="0"/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679910"/>
              </p:ext>
            </p:extLst>
          </p:nvPr>
        </p:nvGraphicFramePr>
        <p:xfrm>
          <a:off x="211016" y="3206498"/>
          <a:ext cx="8747928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65"/>
                <a:gridCol w="7635463"/>
              </a:tblGrid>
              <a:tr h="0">
                <a:tc>
                  <a:txBody>
                    <a:bodyPr/>
                    <a:lstStyle/>
                    <a:p>
                      <a:r>
                        <a:rPr lang="sk-SK" dirty="0" smtClean="0"/>
                        <a:t>prívetivosť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68580" marR="68580"/>
                </a:tc>
              </a:tr>
              <a:tr h="791462">
                <a:tc>
                  <a:txBody>
                    <a:bodyPr/>
                    <a:lstStyle/>
                    <a:p>
                      <a:r>
                        <a:rPr lang="sk-SK" dirty="0" smtClean="0"/>
                        <a:t>vysoká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sk-SK" sz="1800" dirty="0" smtClean="0"/>
                        <a:t>vrelosť, kooperatívnosť, dobrosrdečnosť, láskavosť, empatia, dôveryhodnosť, úprimnosť, prispôsobivosť, ochota pomáhať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en-US" sz="1800" dirty="0" smtClean="0"/>
                        <a:t>s</a:t>
                      </a:r>
                      <a:r>
                        <a:rPr lang="sk-SK" sz="1800" dirty="0" err="1" smtClean="0"/>
                        <a:t>úcitný</a:t>
                      </a:r>
                      <a:r>
                        <a:rPr lang="sk-SK" sz="1800" dirty="0" smtClean="0"/>
                        <a:t>,</a:t>
                      </a:r>
                      <a:r>
                        <a:rPr lang="sk-SK" sz="1800" baseline="0" dirty="0" smtClean="0"/>
                        <a:t> nesebecký, milý, dobre naladený, ochotný spolupracovať, vyhýba sa konfliktom 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sk-SK" sz="1800" baseline="0" dirty="0" smtClean="0"/>
                        <a:t>dôverčivý, poctivý, ľudia sa pri ňom cítia príjemne, ľahko </a:t>
                      </a:r>
                      <a:r>
                        <a:rPr lang="sk-SK" sz="1800" baseline="0" dirty="0" err="1" smtClean="0"/>
                        <a:t>uspokojiteľný</a:t>
                      </a:r>
                      <a:r>
                        <a:rPr lang="sk-SK" sz="1800" baseline="0" dirty="0" smtClean="0"/>
                        <a:t>, je nerád centrom pozornosti</a:t>
                      </a:r>
                    </a:p>
                  </a:txBody>
                  <a:tcPr marL="68580" marR="68580"/>
                </a:tc>
              </a:tr>
              <a:tr h="577668">
                <a:tc>
                  <a:txBody>
                    <a:bodyPr/>
                    <a:lstStyle/>
                    <a:p>
                      <a:r>
                        <a:rPr lang="sk-SK" dirty="0" smtClean="0"/>
                        <a:t>priemer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sk-SK" sz="1800" dirty="0" smtClean="0"/>
                        <a:t>=</a:t>
                      </a:r>
                      <a:r>
                        <a:rPr lang="en-US" sz="1800" dirty="0" smtClean="0"/>
                        <a:t>&gt;</a:t>
                      </a:r>
                      <a:r>
                        <a:rPr lang="sk-SK" sz="1800" dirty="0" smtClean="0"/>
                        <a:t> vrúcny, dôverujúci a príjemný, ale niekedy tvrdohlavý a súťaživý</a:t>
                      </a:r>
                    </a:p>
                    <a:p>
                      <a:endParaRPr lang="sk-SK" sz="1800" dirty="0"/>
                    </a:p>
                  </a:txBody>
                  <a:tcPr marL="68580" marR="68580"/>
                </a:tc>
              </a:tr>
              <a:tr h="1069702">
                <a:tc>
                  <a:txBody>
                    <a:bodyPr/>
                    <a:lstStyle/>
                    <a:p>
                      <a:r>
                        <a:rPr lang="sk-SK" dirty="0" smtClean="0"/>
                        <a:t>nízka 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sk-SK" sz="1800" dirty="0" smtClean="0"/>
                        <a:t>chladnosť, nepriateľstvo, cynizmus, bezcitnosť, nemilosrdnosť, neúprimnosť, pohŕdanie a podozrievavosť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sk-SK" sz="1800" dirty="0" smtClean="0"/>
                        <a:t>popudlivý, nesúcitný, sebecký, skeptický, hrdý, súťaživý, priamy vo svojom hneve </a:t>
                      </a:r>
                    </a:p>
                    <a:p>
                      <a:pPr marL="285750" indent="-285750">
                        <a:buFont typeface="Symbol" panose="05050102010706020507" pitchFamily="18" charset="2"/>
                        <a:buChar char="Þ"/>
                      </a:pPr>
                      <a:r>
                        <a:rPr lang="sk-SK" sz="1800" dirty="0" smtClean="0"/>
                        <a:t>používa lichôtky aby sa dostal vpred,</a:t>
                      </a:r>
                      <a:r>
                        <a:rPr lang="sk-SK" sz="1800" baseline="0" dirty="0" smtClean="0"/>
                        <a:t> na ostatných pozerá z vrchu, má ostrý jazyk, vysoké sebahodnotenie, riadi sa princípom „oko za oko“</a:t>
                      </a:r>
                      <a:endParaRPr lang="sk-SK" sz="1800" dirty="0" smtClean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40812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" y="211015"/>
            <a:ext cx="8780585" cy="22056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chemeClr val="tx2"/>
                </a:solidFill>
              </a:rPr>
              <a:t>Svedomitosť</a:t>
            </a:r>
          </a:p>
          <a:p>
            <a:r>
              <a:rPr lang="sk-SK" sz="2000" dirty="0" smtClean="0"/>
              <a:t>zodpovednosť a vytrvalosť, usilovnosť, organizovanosť</a:t>
            </a:r>
          </a:p>
          <a:p>
            <a:r>
              <a:rPr lang="sk-SK" sz="2000" dirty="0" smtClean="0"/>
              <a:t>Pomerne stabilná v čase a nemenná </a:t>
            </a:r>
          </a:p>
          <a:p>
            <a:r>
              <a:rPr lang="sk-SK" sz="2000" b="1" dirty="0" err="1" smtClean="0"/>
              <a:t>copingové</a:t>
            </a:r>
            <a:r>
              <a:rPr lang="sk-SK" sz="2000" b="1" dirty="0" smtClean="0"/>
              <a:t> stratégie  </a:t>
            </a:r>
            <a:r>
              <a:rPr lang="sk-SK" sz="2000" dirty="0" smtClean="0"/>
              <a:t>– aktivita, užitočné  a viac efektívne </a:t>
            </a:r>
            <a:r>
              <a:rPr lang="sk-SK" sz="2000" dirty="0" err="1" smtClean="0"/>
              <a:t>copingové</a:t>
            </a:r>
            <a:r>
              <a:rPr lang="sk-SK" sz="2000" dirty="0" smtClean="0"/>
              <a:t> mechanizmy</a:t>
            </a:r>
          </a:p>
          <a:p>
            <a:endParaRPr lang="sk-SK" sz="2000" dirty="0" smtClean="0"/>
          </a:p>
          <a:p>
            <a:endParaRPr lang="sk-SK" sz="2000" dirty="0" smtClean="0"/>
          </a:p>
          <a:p>
            <a:endParaRPr lang="sk-SK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174524"/>
              </p:ext>
            </p:extLst>
          </p:nvPr>
        </p:nvGraphicFramePr>
        <p:xfrm>
          <a:off x="211016" y="2957578"/>
          <a:ext cx="8747928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2465"/>
                <a:gridCol w="7635463"/>
              </a:tblGrid>
              <a:tr h="306943">
                <a:tc>
                  <a:txBody>
                    <a:bodyPr/>
                    <a:lstStyle/>
                    <a:p>
                      <a:r>
                        <a:rPr lang="sk-SK" dirty="0" smtClean="0"/>
                        <a:t>svedomitosť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 marL="68580" marR="68580"/>
                </a:tc>
              </a:tr>
              <a:tr h="791462">
                <a:tc>
                  <a:txBody>
                    <a:bodyPr/>
                    <a:lstStyle/>
                    <a:p>
                      <a:r>
                        <a:rPr lang="sk-SK" dirty="0" smtClean="0"/>
                        <a:t>vysoká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pracovitosť, disciplinovanosť,</a:t>
                      </a:r>
                      <a:r>
                        <a:rPr lang="sk-SK" baseline="0" dirty="0" smtClean="0"/>
                        <a:t> </a:t>
                      </a:r>
                      <a:r>
                        <a:rPr lang="sk-SK" dirty="0" smtClean="0"/>
                        <a:t>výkonnosť, systematickosť, presnosť, starostlivosť, spoľahlivosť, z</a:t>
                      </a:r>
                      <a:r>
                        <a:rPr lang="en-US" dirty="0" smtClean="0"/>
                        <a:t>od</a:t>
                      </a:r>
                      <a:r>
                        <a:rPr lang="sk-SK" dirty="0" err="1" smtClean="0"/>
                        <a:t>povednosť</a:t>
                      </a:r>
                      <a:endParaRPr lang="sk-SK" dirty="0" smtClean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baseline="0" dirty="0" smtClean="0"/>
                        <a:t>o</a:t>
                      </a:r>
                      <a:r>
                        <a:rPr lang="en-US" baseline="0" dirty="0" err="1" smtClean="0"/>
                        <a:t>patrn</a:t>
                      </a:r>
                      <a:r>
                        <a:rPr lang="sk-SK" baseline="0" dirty="0" smtClean="0"/>
                        <a:t>ý, </a:t>
                      </a:r>
                      <a:r>
                        <a:rPr lang="sk-SK" b="0" baseline="0" dirty="0" smtClean="0"/>
                        <a:t>o</a:t>
                      </a:r>
                      <a:r>
                        <a:rPr lang="sk-SK" b="0" dirty="0" smtClean="0"/>
                        <a:t>rganizovaný, má vysoké štandardy a vždy sa striktne usiluje naplniť svoje ciele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b="0" dirty="0" smtClean="0"/>
                        <a:t>úspešne plní svoje úlohy, rád rozkazuje, podriaďuje sa pravidlám, tvrdo pracuje, povinnosti plní ihneď, vyhýba sa chybám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k-SK" b="0" dirty="0"/>
                    </a:p>
                  </a:txBody>
                  <a:tcPr marL="68580" marR="68580"/>
                </a:tc>
              </a:tr>
              <a:tr h="577668">
                <a:tc>
                  <a:txBody>
                    <a:bodyPr/>
                    <a:lstStyle/>
                    <a:p>
                      <a:r>
                        <a:rPr lang="sk-SK" dirty="0" smtClean="0"/>
                        <a:t>priemer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b="0" dirty="0" smtClean="0"/>
                        <a:t>=</a:t>
                      </a:r>
                      <a:r>
                        <a:rPr lang="en-US" b="0" dirty="0" smtClean="0"/>
                        <a:t>&gt; </a:t>
                      </a:r>
                      <a:r>
                        <a:rPr lang="sk-SK" b="0" dirty="0" smtClean="0"/>
                        <a:t>zodpovedný a priemerne organizovaný, má jasné ciele, ale niekedy dáva prácu bokom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k-SK" dirty="0"/>
                    </a:p>
                  </a:txBody>
                  <a:tcPr marL="68580" marR="68580"/>
                </a:tc>
              </a:tr>
              <a:tr h="1069702">
                <a:tc>
                  <a:txBody>
                    <a:bodyPr/>
                    <a:lstStyle/>
                    <a:p>
                      <a:r>
                        <a:rPr lang="sk-SK" dirty="0" smtClean="0"/>
                        <a:t>nízka </a:t>
                      </a:r>
                      <a:endParaRPr lang="sk-SK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dirty="0" smtClean="0"/>
                        <a:t>lenivosť, nedisciplinovanosť, nezodpovednosť, malá systematickosť, nespoľahlivosť, nejasne stanovené ciele, chýba vytrvalosť a vôľa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dirty="0" smtClean="0"/>
                        <a:t>bezstarostný,</a:t>
                      </a:r>
                      <a:r>
                        <a:rPr lang="sk-SK" baseline="0" dirty="0" smtClean="0"/>
                        <a:t> nedbalý, </a:t>
                      </a:r>
                      <a:r>
                        <a:rPr lang="sk-SK" b="0" baseline="0" dirty="0" smtClean="0"/>
                        <a:t>ľ</a:t>
                      </a:r>
                      <a:r>
                        <a:rPr lang="sk-SK" b="0" dirty="0" smtClean="0"/>
                        <a:t>ahkovážny, nie veľmi organizovaný, preferuje neplánovanie ďalších krokov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Þ"/>
                        <a:tabLst/>
                        <a:defRPr/>
                      </a:pPr>
                      <a:r>
                        <a:rPr lang="sk-SK" b="0" dirty="0" smtClean="0"/>
                        <a:t>necháva</a:t>
                      </a:r>
                      <a:r>
                        <a:rPr lang="sk-SK" b="0" baseline="0" dirty="0" smtClean="0"/>
                        <a:t> neporiadok, porušuje pravidlá, robí len toľko čo treba, hrnie sa do vecí </a:t>
                      </a:r>
                      <a:endParaRPr lang="sk-SK" b="0" dirty="0" smtClean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42681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07" y="366939"/>
            <a:ext cx="8629650" cy="6273347"/>
          </a:xfrm>
        </p:spPr>
        <p:txBody>
          <a:bodyPr/>
          <a:lstStyle/>
          <a:p>
            <a:r>
              <a:rPr lang="sk-SK" dirty="0" smtClean="0"/>
              <a:t>Vysoko svedomití mávajú vyššie skóre manažmentu dojmu</a:t>
            </a:r>
          </a:p>
          <a:p>
            <a:endParaRPr lang="sk-SK" dirty="0" smtClean="0"/>
          </a:p>
          <a:p>
            <a:r>
              <a:rPr lang="sk-SK" dirty="0" smtClean="0"/>
              <a:t>Svedomitosť </a:t>
            </a:r>
            <a:r>
              <a:rPr lang="sk-SK" dirty="0" err="1" smtClean="0"/>
              <a:t>predikuje</a:t>
            </a:r>
            <a:r>
              <a:rPr lang="sk-SK" dirty="0" smtClean="0"/>
              <a:t> fluktuáciu </a:t>
            </a:r>
          </a:p>
          <a:p>
            <a:endParaRPr lang="sk-SK" dirty="0" smtClean="0"/>
          </a:p>
          <a:p>
            <a:r>
              <a:rPr lang="sk-SK" dirty="0" smtClean="0"/>
              <a:t>Vyšší výkon a žiaduce správanie sa spája so svedomitosťou a integritou</a:t>
            </a:r>
          </a:p>
          <a:p>
            <a:pPr marL="285750" indent="-285750"/>
            <a:r>
              <a:rPr lang="sk-SK" dirty="0" smtClean="0"/>
              <a:t>Svedomitosť - </a:t>
            </a:r>
            <a:r>
              <a:rPr lang="sk-SK" dirty="0" err="1" smtClean="0"/>
              <a:t>prediktor</a:t>
            </a:r>
            <a:r>
              <a:rPr lang="sk-SK" dirty="0" smtClean="0"/>
              <a:t> integrity </a:t>
            </a:r>
          </a:p>
          <a:p>
            <a:pPr marL="285750" indent="-285750"/>
            <a:endParaRPr lang="sk-SK" dirty="0" smtClean="0"/>
          </a:p>
          <a:p>
            <a:pPr marL="285750" indent="-285750"/>
            <a:r>
              <a:rPr lang="sk-SK" dirty="0" smtClean="0"/>
              <a:t>Svedomitosť ako kompenzácia inteligencie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62063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/>
        </p:nvGraphicFramePr>
        <p:xfrm>
          <a:off x="251520" y="548680"/>
          <a:ext cx="8712968" cy="514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8518"/>
                <a:gridCol w="5694450"/>
              </a:tblGrid>
              <a:tr h="547447"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Druh </a:t>
                      </a:r>
                      <a:r>
                        <a:rPr lang="sk-SK" sz="2400" dirty="0" err="1" smtClean="0"/>
                        <a:t>validity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Význam</a:t>
                      </a:r>
                      <a:endParaRPr lang="sk-SK" sz="2400" dirty="0"/>
                    </a:p>
                  </a:txBody>
                  <a:tcPr/>
                </a:tc>
              </a:tr>
              <a:tr h="547447">
                <a:tc>
                  <a:txBody>
                    <a:bodyPr/>
                    <a:lstStyle/>
                    <a:p>
                      <a:r>
                        <a:rPr lang="sk-SK" sz="2400" dirty="0" err="1" smtClean="0"/>
                        <a:t>Kriteriálna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Test predpovedá pracovný výkon</a:t>
                      </a:r>
                      <a:endParaRPr lang="sk-SK" sz="2400" dirty="0"/>
                    </a:p>
                  </a:txBody>
                  <a:tcPr/>
                </a:tc>
              </a:tr>
              <a:tr h="547447"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Obsahová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Expertom sa test zdá vhodný</a:t>
                      </a:r>
                      <a:endParaRPr lang="sk-SK" sz="2400" dirty="0"/>
                    </a:p>
                  </a:txBody>
                  <a:tcPr/>
                </a:tc>
              </a:tr>
              <a:tr h="547447">
                <a:tc>
                  <a:txBody>
                    <a:bodyPr/>
                    <a:lstStyle/>
                    <a:p>
                      <a:r>
                        <a:rPr lang="sk-SK" sz="2400" dirty="0" err="1" smtClean="0"/>
                        <a:t>Konštruktová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Test meria niečo zmysluplné</a:t>
                      </a:r>
                      <a:endParaRPr lang="sk-SK" sz="2400" dirty="0"/>
                    </a:p>
                  </a:txBody>
                  <a:tcPr/>
                </a:tc>
              </a:tr>
              <a:tr h="985404"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Inkrementálna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Schopnosť</a:t>
                      </a:r>
                      <a:r>
                        <a:rPr lang="sk-SK" sz="2400" baseline="0" dirty="0" smtClean="0"/>
                        <a:t> testu postihnúť či predpovedať niečo inak nemerané (nepredpovedané)</a:t>
                      </a:r>
                      <a:endParaRPr lang="sk-SK" sz="2400" dirty="0"/>
                    </a:p>
                  </a:txBody>
                  <a:tcPr/>
                </a:tc>
              </a:tr>
              <a:tr h="985404"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Konvergentná/Divergentná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Test</a:t>
                      </a:r>
                      <a:r>
                        <a:rPr lang="sk-SK" sz="2400" baseline="0" dirty="0" smtClean="0"/>
                        <a:t> by mal </a:t>
                      </a:r>
                      <a:r>
                        <a:rPr lang="sk-SK" sz="2400" baseline="0" dirty="0" err="1" smtClean="0"/>
                        <a:t>korelovať</a:t>
                      </a:r>
                      <a:r>
                        <a:rPr lang="sk-SK" sz="2400" baseline="0" dirty="0" smtClean="0"/>
                        <a:t> s niektorými inými testami a </a:t>
                      </a:r>
                      <a:r>
                        <a:rPr lang="sk-SK" sz="2400" baseline="0" dirty="0" err="1" smtClean="0"/>
                        <a:t>nekorelovať</a:t>
                      </a:r>
                      <a:r>
                        <a:rPr lang="sk-SK" sz="2400" baseline="0" dirty="0" smtClean="0"/>
                        <a:t> s inými</a:t>
                      </a:r>
                      <a:endParaRPr lang="sk-SK" sz="2400" dirty="0"/>
                    </a:p>
                  </a:txBody>
                  <a:tcPr/>
                </a:tc>
              </a:tr>
              <a:tr h="985404">
                <a:tc>
                  <a:txBody>
                    <a:bodyPr/>
                    <a:lstStyle/>
                    <a:p>
                      <a:r>
                        <a:rPr lang="sk-SK" sz="2400" dirty="0" err="1" smtClean="0"/>
                        <a:t>Cross</a:t>
                      </a:r>
                      <a:r>
                        <a:rPr lang="sk-SK" sz="2400" baseline="0" dirty="0" smtClean="0"/>
                        <a:t>- Validácia</a:t>
                      </a:r>
                      <a:endParaRPr lang="sk-SK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Predpovedanie pracovného výkonu na min. 2 rôznych vzorkách</a:t>
                      </a:r>
                      <a:endParaRPr lang="sk-SK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Iný pohľad:</a:t>
            </a:r>
            <a:endParaRPr lang="sk-SK" dirty="0"/>
          </a:p>
        </p:txBody>
      </p:sp>
      <p:grpSp>
        <p:nvGrpSpPr>
          <p:cNvPr id="3" name="Skupina 40"/>
          <p:cNvGrpSpPr/>
          <p:nvPr/>
        </p:nvGrpSpPr>
        <p:grpSpPr>
          <a:xfrm>
            <a:off x="0" y="1953492"/>
            <a:ext cx="9144000" cy="2888673"/>
            <a:chOff x="0" y="1953491"/>
            <a:chExt cx="12192000" cy="2888673"/>
          </a:xfrm>
        </p:grpSpPr>
        <p:sp>
          <p:nvSpPr>
            <p:cNvPr id="5" name="BlokTextu 4"/>
            <p:cNvSpPr txBox="1"/>
            <p:nvPr/>
          </p:nvSpPr>
          <p:spPr>
            <a:xfrm>
              <a:off x="955964" y="1953491"/>
              <a:ext cx="24276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 err="1" smtClean="0"/>
                <a:t>Neurotizmus</a:t>
              </a:r>
              <a:endParaRPr lang="sk-SK" sz="2400" b="1" dirty="0"/>
            </a:p>
          </p:txBody>
        </p:sp>
        <p:sp>
          <p:nvSpPr>
            <p:cNvPr id="6" name="BlokTextu 5"/>
            <p:cNvSpPr txBox="1"/>
            <p:nvPr/>
          </p:nvSpPr>
          <p:spPr>
            <a:xfrm>
              <a:off x="3144983" y="2978728"/>
              <a:ext cx="21469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 err="1" smtClean="0"/>
                <a:t>Extroverzia</a:t>
              </a:r>
              <a:endParaRPr lang="sk-SK" sz="2400" b="1" dirty="0"/>
            </a:p>
          </p:txBody>
        </p:sp>
        <p:sp>
          <p:nvSpPr>
            <p:cNvPr id="7" name="BlokTextu 6"/>
            <p:cNvSpPr txBox="1"/>
            <p:nvPr/>
          </p:nvSpPr>
          <p:spPr>
            <a:xfrm>
              <a:off x="5015347" y="1981200"/>
              <a:ext cx="21759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 smtClean="0"/>
                <a:t>Otvorenosť</a:t>
              </a:r>
              <a:endParaRPr lang="sk-SK" sz="2400" b="1" dirty="0"/>
            </a:p>
          </p:txBody>
        </p:sp>
        <p:sp>
          <p:nvSpPr>
            <p:cNvPr id="8" name="BlokTextu 7"/>
            <p:cNvSpPr txBox="1"/>
            <p:nvPr/>
          </p:nvSpPr>
          <p:spPr>
            <a:xfrm>
              <a:off x="7135091" y="2978727"/>
              <a:ext cx="20692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 smtClean="0"/>
                <a:t>Prívetivosť</a:t>
              </a:r>
              <a:endParaRPr lang="sk-SK" sz="2400" b="1" dirty="0"/>
            </a:p>
          </p:txBody>
        </p:sp>
        <p:sp>
          <p:nvSpPr>
            <p:cNvPr id="9" name="BlokTextu 8"/>
            <p:cNvSpPr txBox="1"/>
            <p:nvPr/>
          </p:nvSpPr>
          <p:spPr>
            <a:xfrm>
              <a:off x="9130145" y="2001982"/>
              <a:ext cx="237714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 smtClean="0"/>
                <a:t>Svedomitosť</a:t>
              </a:r>
              <a:endParaRPr lang="sk-SK" sz="2400" b="1" dirty="0"/>
            </a:p>
          </p:txBody>
        </p:sp>
        <p:sp>
          <p:nvSpPr>
            <p:cNvPr id="10" name="Ovál 9"/>
            <p:cNvSpPr/>
            <p:nvPr/>
          </p:nvSpPr>
          <p:spPr>
            <a:xfrm>
              <a:off x="0" y="3408218"/>
              <a:ext cx="1704109" cy="58189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 smtClean="0"/>
                <a:t>stiahnutie</a:t>
              </a:r>
              <a:endParaRPr lang="sk-SK" dirty="0"/>
            </a:p>
          </p:txBody>
        </p:sp>
        <p:sp>
          <p:nvSpPr>
            <p:cNvPr id="11" name="Ovál 10"/>
            <p:cNvSpPr/>
            <p:nvPr/>
          </p:nvSpPr>
          <p:spPr>
            <a:xfrm>
              <a:off x="1711036" y="3512127"/>
              <a:ext cx="1614055" cy="4364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 smtClean="0"/>
                <a:t>dráždivosť</a:t>
              </a:r>
              <a:endParaRPr lang="sk-SK" dirty="0"/>
            </a:p>
          </p:txBody>
        </p:sp>
        <p:sp>
          <p:nvSpPr>
            <p:cNvPr id="12" name="Ovál 11"/>
            <p:cNvSpPr/>
            <p:nvPr/>
          </p:nvSpPr>
          <p:spPr>
            <a:xfrm>
              <a:off x="1517073" y="4488872"/>
              <a:ext cx="2085111" cy="35329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 smtClean="0">
                  <a:solidFill>
                    <a:schemeClr val="tx1"/>
                  </a:solidFill>
                </a:rPr>
                <a:t>Entuziazmus</a:t>
              </a:r>
              <a:endParaRPr lang="sk-SK" dirty="0">
                <a:solidFill>
                  <a:schemeClr val="tx1"/>
                </a:solidFill>
              </a:endParaRPr>
            </a:p>
          </p:txBody>
        </p:sp>
        <p:sp>
          <p:nvSpPr>
            <p:cNvPr id="13" name="Ovál 12"/>
            <p:cNvSpPr/>
            <p:nvPr/>
          </p:nvSpPr>
          <p:spPr>
            <a:xfrm>
              <a:off x="3719945" y="4509654"/>
              <a:ext cx="1620981" cy="27016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 smtClean="0">
                  <a:solidFill>
                    <a:schemeClr val="tx1"/>
                  </a:solidFill>
                </a:rPr>
                <a:t>Asertivita</a:t>
              </a:r>
              <a:endParaRPr lang="sk-SK" dirty="0">
                <a:solidFill>
                  <a:schemeClr val="tx1"/>
                </a:solidFill>
              </a:endParaRPr>
            </a:p>
          </p:txBody>
        </p:sp>
        <p:sp>
          <p:nvSpPr>
            <p:cNvPr id="14" name="Ovál 13"/>
            <p:cNvSpPr/>
            <p:nvPr/>
          </p:nvSpPr>
          <p:spPr>
            <a:xfrm>
              <a:off x="4197928" y="3505198"/>
              <a:ext cx="1468584" cy="38100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 smtClean="0"/>
                <a:t>Intelekt</a:t>
              </a:r>
              <a:endParaRPr lang="sk-SK" dirty="0"/>
            </a:p>
          </p:txBody>
        </p:sp>
        <p:sp>
          <p:nvSpPr>
            <p:cNvPr id="15" name="Ovál 14"/>
            <p:cNvSpPr/>
            <p:nvPr/>
          </p:nvSpPr>
          <p:spPr>
            <a:xfrm>
              <a:off x="5645728" y="3470563"/>
              <a:ext cx="2022763" cy="47798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 smtClean="0"/>
                <a:t>Otvorenosť</a:t>
              </a:r>
              <a:endParaRPr lang="sk-SK" dirty="0"/>
            </a:p>
          </p:txBody>
        </p:sp>
        <p:sp>
          <p:nvSpPr>
            <p:cNvPr id="16" name="Ovál 15"/>
            <p:cNvSpPr/>
            <p:nvPr/>
          </p:nvSpPr>
          <p:spPr>
            <a:xfrm>
              <a:off x="6767947" y="4398816"/>
              <a:ext cx="1039091" cy="353291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 smtClean="0"/>
                <a:t>súcit</a:t>
              </a:r>
              <a:endParaRPr lang="sk-SK" dirty="0"/>
            </a:p>
          </p:txBody>
        </p:sp>
        <p:sp>
          <p:nvSpPr>
            <p:cNvPr id="17" name="Ovál 16"/>
            <p:cNvSpPr/>
            <p:nvPr/>
          </p:nvSpPr>
          <p:spPr>
            <a:xfrm>
              <a:off x="7869383" y="4398816"/>
              <a:ext cx="1627908" cy="381002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 smtClean="0"/>
                <a:t>zdvorilosť</a:t>
              </a:r>
              <a:endParaRPr lang="sk-SK" dirty="0"/>
            </a:p>
          </p:txBody>
        </p:sp>
        <p:sp>
          <p:nvSpPr>
            <p:cNvPr id="18" name="Ovál 17"/>
            <p:cNvSpPr/>
            <p:nvPr/>
          </p:nvSpPr>
          <p:spPr>
            <a:xfrm>
              <a:off x="7917873" y="3609106"/>
              <a:ext cx="1801092" cy="54725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 smtClean="0"/>
                <a:t>pracovitosť</a:t>
              </a:r>
              <a:endParaRPr lang="sk-SK" dirty="0"/>
            </a:p>
          </p:txBody>
        </p:sp>
        <p:sp>
          <p:nvSpPr>
            <p:cNvPr id="19" name="Ovál 18"/>
            <p:cNvSpPr/>
            <p:nvPr/>
          </p:nvSpPr>
          <p:spPr>
            <a:xfrm>
              <a:off x="9822874" y="3567543"/>
              <a:ext cx="2369126" cy="69273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dirty="0" smtClean="0"/>
                <a:t>usporiadanosť</a:t>
              </a:r>
              <a:endParaRPr lang="sk-SK" dirty="0"/>
            </a:p>
          </p:txBody>
        </p:sp>
        <p:cxnSp>
          <p:nvCxnSpPr>
            <p:cNvPr id="21" name="Rovná spojovacia šípka 20"/>
            <p:cNvCxnSpPr/>
            <p:nvPr/>
          </p:nvCxnSpPr>
          <p:spPr>
            <a:xfrm flipH="1">
              <a:off x="1059873" y="2410691"/>
              <a:ext cx="623454" cy="9351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ovná spojovacia šípka 22"/>
            <p:cNvCxnSpPr/>
            <p:nvPr/>
          </p:nvCxnSpPr>
          <p:spPr>
            <a:xfrm>
              <a:off x="1724891" y="2452255"/>
              <a:ext cx="623454" cy="103909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ovná spojovacia šípka 24"/>
            <p:cNvCxnSpPr/>
            <p:nvPr/>
          </p:nvCxnSpPr>
          <p:spPr>
            <a:xfrm flipH="1">
              <a:off x="3179618" y="3366655"/>
              <a:ext cx="436418" cy="11014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ovná spojovacia šípka 26"/>
            <p:cNvCxnSpPr/>
            <p:nvPr/>
          </p:nvCxnSpPr>
          <p:spPr>
            <a:xfrm>
              <a:off x="3636818" y="3345873"/>
              <a:ext cx="581891" cy="11014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ovná spojovacia šípka 28"/>
            <p:cNvCxnSpPr>
              <a:endCxn id="14" idx="0"/>
            </p:cNvCxnSpPr>
            <p:nvPr/>
          </p:nvCxnSpPr>
          <p:spPr>
            <a:xfrm flipH="1">
              <a:off x="4932220" y="2348345"/>
              <a:ext cx="512616" cy="11568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ovná spojovacia šípka 30"/>
            <p:cNvCxnSpPr/>
            <p:nvPr/>
          </p:nvCxnSpPr>
          <p:spPr>
            <a:xfrm>
              <a:off x="5444836" y="2369127"/>
              <a:ext cx="872837" cy="112221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ovná spojovacia šípka 32"/>
            <p:cNvCxnSpPr>
              <a:endCxn id="16" idx="7"/>
            </p:cNvCxnSpPr>
            <p:nvPr/>
          </p:nvCxnSpPr>
          <p:spPr>
            <a:xfrm flipH="1">
              <a:off x="7654867" y="3221182"/>
              <a:ext cx="55188" cy="12293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ovná spojovacia šípka 34"/>
            <p:cNvCxnSpPr>
              <a:endCxn id="17" idx="1"/>
            </p:cNvCxnSpPr>
            <p:nvPr/>
          </p:nvCxnSpPr>
          <p:spPr>
            <a:xfrm>
              <a:off x="7751618" y="3429000"/>
              <a:ext cx="356167" cy="102561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ovná spojovacia šípka 37"/>
            <p:cNvCxnSpPr>
              <a:stCxn id="9" idx="2"/>
            </p:cNvCxnSpPr>
            <p:nvPr/>
          </p:nvCxnSpPr>
          <p:spPr>
            <a:xfrm flipH="1">
              <a:off x="9123220" y="2463647"/>
              <a:ext cx="1195499" cy="115238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ovná spojovacia šípka 39"/>
            <p:cNvCxnSpPr>
              <a:stCxn id="9" idx="2"/>
            </p:cNvCxnSpPr>
            <p:nvPr/>
          </p:nvCxnSpPr>
          <p:spPr>
            <a:xfrm>
              <a:off x="10318719" y="2463647"/>
              <a:ext cx="217663" cy="10900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7" y="211015"/>
            <a:ext cx="8809892" cy="64476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 smtClean="0">
                <a:solidFill>
                  <a:schemeClr val="tx2"/>
                </a:solidFill>
              </a:rPr>
              <a:t>Kombinácie </a:t>
            </a:r>
          </a:p>
          <a:p>
            <a:r>
              <a:rPr lang="sk-SK" dirty="0" smtClean="0"/>
              <a:t>Svedomití, prívetiví extroverti – vyššia pracovná spokojnosť</a:t>
            </a:r>
          </a:p>
          <a:p>
            <a:endParaRPr lang="sk-SK" dirty="0" smtClean="0"/>
          </a:p>
          <a:p>
            <a:r>
              <a:rPr lang="sk-SK" dirty="0" smtClean="0"/>
              <a:t>Lídri – extroverti, otvorení voči skúsenosti a svedomití</a:t>
            </a:r>
          </a:p>
          <a:p>
            <a:r>
              <a:rPr lang="sk-SK" dirty="0" smtClean="0"/>
              <a:t>Úspešní manažéri – nízky </a:t>
            </a:r>
            <a:r>
              <a:rPr lang="sk-SK" dirty="0" err="1" smtClean="0"/>
              <a:t>neuroticizmus</a:t>
            </a:r>
            <a:r>
              <a:rPr lang="sk-SK" dirty="0" smtClean="0"/>
              <a:t>, nízka prívetivosť, priemerná otvorenosť voči skúsenosti, vyššia </a:t>
            </a:r>
            <a:r>
              <a:rPr lang="sk-SK" dirty="0" err="1" smtClean="0"/>
              <a:t>extroverzia</a:t>
            </a:r>
            <a:r>
              <a:rPr lang="sk-SK" dirty="0" smtClean="0"/>
              <a:t> a veľmi vysoká svedomitosť</a:t>
            </a:r>
          </a:p>
          <a:p>
            <a:endParaRPr lang="sk-SK" dirty="0" smtClean="0"/>
          </a:p>
          <a:p>
            <a:r>
              <a:rPr lang="sk-SK" dirty="0" smtClean="0"/>
              <a:t> </a:t>
            </a:r>
            <a:r>
              <a:rPr lang="sk-SK" dirty="0"/>
              <a:t>Štúdie konzistentne ukazujú, </a:t>
            </a:r>
            <a:r>
              <a:rPr lang="sk-SK" b="1" dirty="0"/>
              <a:t>že najúspešnejšími v práci sú ľudia</a:t>
            </a:r>
            <a:r>
              <a:rPr lang="sk-SK" dirty="0"/>
              <a:t>, ktorí sú: inteligentní, stabilní, otvorení,  a svedomití </a:t>
            </a:r>
            <a:endParaRPr lang="sk-SK" dirty="0" smtClean="0"/>
          </a:p>
          <a:p>
            <a:endParaRPr lang="sk-SK" dirty="0"/>
          </a:p>
          <a:p>
            <a:pPr>
              <a:buFont typeface="Symbol" panose="05050102010706020507" pitchFamily="18" charset="2"/>
              <a:buChar char="Þ"/>
            </a:pPr>
            <a:r>
              <a:rPr lang="sk-SK" b="1" dirty="0"/>
              <a:t>Pre prácu majú najzásadnejší význam </a:t>
            </a:r>
            <a:r>
              <a:rPr lang="sk-SK" b="1" dirty="0" err="1"/>
              <a:t>neuroticizmus</a:t>
            </a:r>
            <a:r>
              <a:rPr lang="sk-SK" b="1" dirty="0"/>
              <a:t> a svedomitosť </a:t>
            </a:r>
            <a:r>
              <a:rPr lang="sk-SK" dirty="0"/>
              <a:t>– nízky </a:t>
            </a:r>
            <a:r>
              <a:rPr lang="sk-SK" dirty="0" err="1"/>
              <a:t>neuroticizmus</a:t>
            </a:r>
            <a:r>
              <a:rPr lang="sk-SK" dirty="0"/>
              <a:t> a vysoká svedomitosť  - </a:t>
            </a:r>
            <a:r>
              <a:rPr lang="sk-SK" dirty="0" err="1"/>
              <a:t>predikujú</a:t>
            </a:r>
            <a:r>
              <a:rPr lang="sk-SK" dirty="0"/>
              <a:t> prečo a ako sa bude zamestnanec </a:t>
            </a:r>
            <a:r>
              <a:rPr lang="sk-SK" dirty="0" err="1"/>
              <a:t>správanať</a:t>
            </a:r>
            <a:r>
              <a:rPr lang="sk-SK" dirty="0"/>
              <a:t> v práci aj mimo nej </a:t>
            </a:r>
          </a:p>
          <a:p>
            <a:pPr marL="914400" lvl="1" indent="-457200"/>
            <a:r>
              <a:rPr lang="sk-SK" sz="2800" dirty="0" smtClean="0"/>
              <a:t>Tento vzťah je silný, konzistentný naprieč kultúrami, rôznymi metodológiami výskumu, populáciami, pracovnými sektormi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9942904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6" y="257908"/>
            <a:ext cx="8774723" cy="637149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k-SK" b="1" dirty="0" err="1" smtClean="0">
                <a:solidFill>
                  <a:schemeClr val="tx2"/>
                </a:solidFill>
              </a:rPr>
              <a:t>Psychoticizmus</a:t>
            </a:r>
            <a:r>
              <a:rPr lang="sk-SK" dirty="0" smtClean="0">
                <a:solidFill>
                  <a:schemeClr val="tx2"/>
                </a:solidFill>
              </a:rPr>
              <a:t> </a:t>
            </a:r>
          </a:p>
          <a:p>
            <a:r>
              <a:rPr lang="sk-SK" dirty="0" smtClean="0"/>
              <a:t> riskovanie, </a:t>
            </a:r>
            <a:r>
              <a:rPr lang="sk-SK" dirty="0" err="1" smtClean="0"/>
              <a:t>impulzivita</a:t>
            </a:r>
            <a:r>
              <a:rPr lang="sk-SK" dirty="0" smtClean="0"/>
              <a:t>, nezodpovednosť, </a:t>
            </a:r>
            <a:r>
              <a:rPr lang="sk-SK" dirty="0" err="1" smtClean="0"/>
              <a:t>manipulatívnosť</a:t>
            </a:r>
            <a:r>
              <a:rPr lang="sk-SK" dirty="0" smtClean="0"/>
              <a:t>, vyhľadávanie vzrušenia, emocionálna krutosť </a:t>
            </a:r>
          </a:p>
          <a:p>
            <a:r>
              <a:rPr lang="sk-SK" dirty="0"/>
              <a:t>c</a:t>
            </a:r>
            <a:r>
              <a:rPr lang="sk-SK" dirty="0" smtClean="0"/>
              <a:t>harakterizuje ho: </a:t>
            </a:r>
          </a:p>
          <a:p>
            <a:pPr lvl="1"/>
            <a:r>
              <a:rPr lang="sk-SK" dirty="0" err="1" smtClean="0"/>
              <a:t>neprispôsobivosť</a:t>
            </a:r>
            <a:endParaRPr lang="sk-SK" dirty="0" smtClean="0"/>
          </a:p>
          <a:p>
            <a:pPr lvl="1"/>
            <a:r>
              <a:rPr lang="sk-SK" dirty="0" smtClean="0"/>
              <a:t>ľahostajnosť ako taká a najmä ľahostajnosť ku konvenciám</a:t>
            </a:r>
          </a:p>
          <a:p>
            <a:pPr lvl="1"/>
            <a:r>
              <a:rPr lang="sk-SK" dirty="0" smtClean="0"/>
              <a:t>sklon k ignorovaniu sociálnych noriem</a:t>
            </a:r>
          </a:p>
          <a:p>
            <a:pPr lvl="1"/>
            <a:r>
              <a:rPr lang="sk-SK" dirty="0" smtClean="0"/>
              <a:t>potreba vzrušenia</a:t>
            </a:r>
          </a:p>
          <a:p>
            <a:pPr lvl="1"/>
            <a:r>
              <a:rPr lang="sk-SK" dirty="0" smtClean="0"/>
              <a:t>necitlivosť k nebezpečenstvu</a:t>
            </a:r>
          </a:p>
          <a:p>
            <a:pPr lvl="1"/>
            <a:r>
              <a:rPr lang="sk-SK" dirty="0" smtClean="0"/>
              <a:t>emočná plochosť, </a:t>
            </a:r>
          </a:p>
          <a:p>
            <a:pPr lvl="1"/>
            <a:r>
              <a:rPr lang="sk-SK" dirty="0"/>
              <a:t>k</a:t>
            </a:r>
            <a:r>
              <a:rPr lang="sk-SK" dirty="0" smtClean="0"/>
              <a:t>rutosť</a:t>
            </a:r>
          </a:p>
          <a:p>
            <a:pPr lvl="1"/>
            <a:r>
              <a:rPr lang="sk-SK" dirty="0" smtClean="0"/>
              <a:t>nepriateľstvo k ostatným</a:t>
            </a:r>
          </a:p>
          <a:p>
            <a:pPr lvl="1"/>
            <a:r>
              <a:rPr lang="sk-SK" dirty="0" smtClean="0"/>
              <a:t>sklon k rizikovému či asociálnemu správaniu</a:t>
            </a:r>
          </a:p>
          <a:p>
            <a:pPr lvl="1"/>
            <a:r>
              <a:rPr lang="sk-SK" dirty="0" smtClean="0"/>
              <a:t>agresivita a násilné reagovanie</a:t>
            </a:r>
          </a:p>
          <a:p>
            <a:pPr lvl="1"/>
            <a:r>
              <a:rPr lang="sk-SK" dirty="0" smtClean="0"/>
              <a:t> dogmatické a extrémne názory a z nich vyplývajúce postoje</a:t>
            </a:r>
          </a:p>
          <a:p>
            <a:pPr marL="457200" lvl="1" indent="0">
              <a:buNone/>
            </a:pP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0983591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9773" y="508109"/>
            <a:ext cx="84685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 smtClean="0"/>
              <a:t>negatívne koreluje so školskými známkami a plnením si úloh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 smtClean="0"/>
              <a:t>pozitívne koreluje s kreativitou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874746"/>
              </p:ext>
            </p:extLst>
          </p:nvPr>
        </p:nvGraphicFramePr>
        <p:xfrm>
          <a:off x="259773" y="1758756"/>
          <a:ext cx="8123959" cy="2617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878"/>
                <a:gridCol w="6416081"/>
              </a:tblGrid>
              <a:tr h="519868">
                <a:tc>
                  <a:txBody>
                    <a:bodyPr/>
                    <a:lstStyle/>
                    <a:p>
                      <a:r>
                        <a:rPr lang="sk-SK" sz="2400" dirty="0" err="1" smtClean="0"/>
                        <a:t>psychoticizmus</a:t>
                      </a:r>
                      <a:endParaRPr lang="sk-SK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endParaRPr lang="sk-SK" sz="2400" dirty="0"/>
                    </a:p>
                  </a:txBody>
                  <a:tcPr marL="68580" marR="68580"/>
                </a:tc>
              </a:tr>
              <a:tr h="897306"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vysoký</a:t>
                      </a:r>
                      <a:endParaRPr lang="sk-SK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=</a:t>
                      </a:r>
                      <a:r>
                        <a:rPr lang="en-US" sz="2400" dirty="0" smtClean="0"/>
                        <a:t>&gt;</a:t>
                      </a:r>
                      <a:r>
                        <a:rPr lang="sk-SK" sz="2400" dirty="0" smtClean="0"/>
                        <a:t> tvrdý, neempatický, kreatívny, vyhľadávanie vzrušenia, agresivita, chlad </a:t>
                      </a:r>
                      <a:endParaRPr lang="sk-SK" sz="2400" dirty="0"/>
                    </a:p>
                  </a:txBody>
                  <a:tcPr marL="68580" marR="68580"/>
                </a:tc>
              </a:tr>
              <a:tr h="897306"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nízky</a:t>
                      </a:r>
                      <a:endParaRPr lang="sk-SK" sz="2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sk-SK" sz="2400" dirty="0" smtClean="0"/>
                        <a:t>=</a:t>
                      </a:r>
                      <a:r>
                        <a:rPr lang="en-US" sz="2400" dirty="0" smtClean="0"/>
                        <a:t>&gt;</a:t>
                      </a:r>
                      <a:r>
                        <a:rPr lang="sk-SK" sz="2400" dirty="0" smtClean="0"/>
                        <a:t> altruistický, racionálny, trpezlivý, konformný, organizovaný, nohami na zemi, empatický </a:t>
                      </a:r>
                      <a:endParaRPr lang="sk-SK" sz="2400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23429" y="4711190"/>
            <a:ext cx="84763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 smtClean="0"/>
              <a:t>Podľa </a:t>
            </a:r>
            <a:r>
              <a:rPr lang="sk-SK" sz="2400" b="1" dirty="0" err="1" smtClean="0"/>
              <a:t>Eysencka</a:t>
            </a:r>
            <a:r>
              <a:rPr lang="sk-SK" sz="2400" b="1" dirty="0" smtClean="0"/>
              <a:t> sú </a:t>
            </a:r>
            <a:r>
              <a:rPr lang="sk-SK" sz="2400" b="1" dirty="0" err="1" smtClean="0"/>
              <a:t>neuroticizmus</a:t>
            </a:r>
            <a:r>
              <a:rPr lang="sk-SK" sz="2400" b="1" dirty="0" smtClean="0"/>
              <a:t>, </a:t>
            </a:r>
            <a:r>
              <a:rPr lang="sk-SK" sz="2400" b="1" dirty="0" err="1" smtClean="0"/>
              <a:t>extroverzia</a:t>
            </a:r>
            <a:r>
              <a:rPr lang="sk-SK" sz="2400" b="1" dirty="0" smtClean="0"/>
              <a:t> a </a:t>
            </a:r>
            <a:r>
              <a:rPr lang="sk-SK" sz="2400" b="1" dirty="0" err="1" smtClean="0"/>
              <a:t>psychoticizmus</a:t>
            </a:r>
            <a:r>
              <a:rPr lang="sk-SK" sz="2400" b="1" dirty="0" smtClean="0"/>
              <a:t> </a:t>
            </a:r>
            <a:r>
              <a:rPr lang="sk-SK" sz="2400" dirty="0" smtClean="0"/>
              <a:t>determinované geneticky  a sú zodpovedné za rozdiely/podobnosti medzi jednotlivcami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2400" dirty="0" smtClean="0"/>
          </a:p>
          <a:p>
            <a:r>
              <a:rPr lang="sk-SK" sz="2400" dirty="0" smtClean="0"/>
              <a:t>=</a:t>
            </a:r>
            <a:r>
              <a:rPr lang="en-US" sz="2400" dirty="0" smtClean="0"/>
              <a:t>&gt; </a:t>
            </a:r>
            <a:r>
              <a:rPr lang="sk-SK" sz="2400" dirty="0" err="1" smtClean="0"/>
              <a:t>Longitudinálne</a:t>
            </a:r>
            <a:r>
              <a:rPr lang="sk-SK" sz="2400" dirty="0" smtClean="0"/>
              <a:t> dôkazy o stabilite týchto čŕt naprieč životom jednotlivca i naprieč kultúrami </a:t>
            </a:r>
          </a:p>
        </p:txBody>
      </p:sp>
    </p:spTree>
    <p:extLst>
      <p:ext uri="{BB962C8B-B14F-4D97-AF65-F5344CB8AC3E}">
        <p14:creationId xmlns:p14="http://schemas.microsoft.com/office/powerpoint/2010/main" val="405337603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613" y="1163783"/>
            <a:ext cx="8984387" cy="364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262" y="328246"/>
            <a:ext cx="8827118" cy="6352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400" b="1" dirty="0" smtClean="0"/>
              <a:t>Koncept zhody </a:t>
            </a:r>
          </a:p>
          <a:p>
            <a:r>
              <a:rPr lang="sk-SK" sz="2400" dirty="0" smtClean="0"/>
              <a:t>V závislosti od osobnosti a jej predispozícií  sú niektoré druhy práce vhodné pre niekoho, a iné pre niekoho druhého – ak by sme porovnali osobnosť a požiadavky práce mohli by sme zmerať mieru </a:t>
            </a:r>
            <a:r>
              <a:rPr lang="sk-SK" sz="2400" b="1" dirty="0" smtClean="0"/>
              <a:t>zhody alebo nezhody ... </a:t>
            </a:r>
            <a:endParaRPr lang="sk-SK" sz="2400" dirty="0" smtClean="0"/>
          </a:p>
          <a:p>
            <a:pPr marL="0" indent="0">
              <a:buNone/>
            </a:pPr>
            <a:endParaRPr lang="sk-SK" sz="2400" b="1" dirty="0" smtClean="0"/>
          </a:p>
          <a:p>
            <a:r>
              <a:rPr lang="sk-SK" sz="2400" b="1" dirty="0" smtClean="0"/>
              <a:t>Ľudia majú tendenciu hľadať, nastúpiť a zotrvať v organizácii, ktorá je kongruentná s ich osobnosťou </a:t>
            </a:r>
            <a:r>
              <a:rPr lang="sk-SK" sz="2400" dirty="0" smtClean="0"/>
              <a:t>= jednotlivci v organizáciách mávajú podobné osobnostné črty </a:t>
            </a:r>
          </a:p>
          <a:p>
            <a:pPr marL="0" indent="0">
              <a:buNone/>
            </a:pPr>
            <a:endParaRPr lang="sk-SK" sz="2400" b="1" dirty="0"/>
          </a:p>
          <a:p>
            <a:pPr marL="0" indent="0">
              <a:buNone/>
            </a:pPr>
            <a:r>
              <a:rPr lang="sk-SK" sz="2400" b="1" dirty="0" smtClean="0"/>
              <a:t>Motivácia </a:t>
            </a:r>
          </a:p>
          <a:p>
            <a:r>
              <a:rPr lang="sk-SK" sz="2400" dirty="0" smtClean="0"/>
              <a:t>Vonkajšia motivácia znižuje vnútornú motiváciu – príklad:</a:t>
            </a:r>
          </a:p>
          <a:p>
            <a:pPr lvl="1"/>
            <a:r>
              <a:rPr lang="sk-SK" sz="2000" dirty="0" smtClean="0"/>
              <a:t>Deti sa hrali s farbičkami s radosťou a entuziazmom. Niektorým povedali, že za výnimočný výkon, dostanú odmenu. Všetky deti v tejto skupine podali výnimočný výkon. Avšak už nevykazovali záujem a nadšenie z hry, ako tí, ktorým odmena nebola ponúknutá 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86493962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9809" y="1680046"/>
            <a:ext cx="4800600" cy="4617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sk-SK" sz="4000" b="1" dirty="0" err="1" smtClean="0"/>
              <a:t>Facety</a:t>
            </a:r>
            <a:r>
              <a:rPr lang="sk-SK" sz="4000" b="1" dirty="0" smtClean="0"/>
              <a:t> B5</a:t>
            </a:r>
            <a:endParaRPr lang="en-US" sz="4000" b="1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642350" cy="38449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k-SK" sz="2800" dirty="0" err="1" smtClean="0">
                <a:solidFill>
                  <a:srgbClr val="FF0000"/>
                </a:solidFill>
              </a:rPr>
              <a:t>Extroverzia</a:t>
            </a:r>
            <a:r>
              <a:rPr lang="sk-SK" sz="2800" dirty="0" smtClean="0">
                <a:solidFill>
                  <a:srgbClr val="FF0000"/>
                </a:solidFill>
              </a:rPr>
              <a:t> </a:t>
            </a:r>
            <a:r>
              <a:rPr lang="sk-SK" sz="2800" dirty="0" smtClean="0"/>
              <a:t>= Aktivita, Asertivita, Družnosť, Priateľskosť,  Veselosť, Vzrušenie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800" dirty="0" smtClean="0">
                <a:solidFill>
                  <a:srgbClr val="FF0000"/>
                </a:solidFill>
              </a:rPr>
              <a:t>Otvorenosť</a:t>
            </a:r>
            <a:r>
              <a:rPr lang="sk-SK" sz="2800" dirty="0" smtClean="0"/>
              <a:t> = Dobrodružnosť, Estetika,  Emocionalita, Intelekt, Imaginácia, Liberalizmus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800" dirty="0" err="1" smtClean="0">
                <a:solidFill>
                  <a:srgbClr val="FF0000"/>
                </a:solidFill>
              </a:rPr>
              <a:t>Neurotizmus</a:t>
            </a:r>
            <a:r>
              <a:rPr lang="sk-SK" sz="2800" dirty="0" smtClean="0">
                <a:solidFill>
                  <a:srgbClr val="FF0000"/>
                </a:solidFill>
              </a:rPr>
              <a:t> </a:t>
            </a:r>
            <a:r>
              <a:rPr lang="sk-SK" sz="2800" dirty="0" smtClean="0"/>
              <a:t>= Úzkosť, Hnev, Depresia, Ostych, </a:t>
            </a:r>
            <a:r>
              <a:rPr lang="sk-SK" sz="2800" dirty="0" err="1" smtClean="0"/>
              <a:t>Neumiernenosť</a:t>
            </a:r>
            <a:r>
              <a:rPr lang="sk-SK" sz="2800" dirty="0" smtClean="0"/>
              <a:t>, Zraniteľnosť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800" dirty="0" smtClean="0">
                <a:solidFill>
                  <a:srgbClr val="FF0000"/>
                </a:solidFill>
              </a:rPr>
              <a:t>Prívetivosť</a:t>
            </a:r>
            <a:r>
              <a:rPr lang="sk-SK" sz="2800" dirty="0" smtClean="0"/>
              <a:t> = Dôvera, Morálnosť, Altruizmus, Kooperácia, Skromnosť, Sympatie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800" dirty="0" smtClean="0">
                <a:solidFill>
                  <a:srgbClr val="FF0000"/>
                </a:solidFill>
              </a:rPr>
              <a:t>Svedomitosť </a:t>
            </a:r>
            <a:r>
              <a:rPr lang="sk-SK" sz="2800" dirty="0" smtClean="0"/>
              <a:t>= </a:t>
            </a:r>
            <a:r>
              <a:rPr lang="sk-SK" sz="2800" dirty="0" err="1" smtClean="0"/>
              <a:t>Sebaúčinnosť</a:t>
            </a:r>
            <a:r>
              <a:rPr lang="sk-SK" sz="2800" dirty="0" smtClean="0"/>
              <a:t>, Poriadok, Povinnosť, Snaha uspieť, Sebadisciplína, Obozretnosť</a:t>
            </a:r>
            <a:r>
              <a:rPr lang="en-US" sz="2800" dirty="0" smtClean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58200" cy="838200"/>
          </a:xfrm>
        </p:spPr>
        <p:txBody>
          <a:bodyPr/>
          <a:lstStyle/>
          <a:p>
            <a:pPr eaLnBrk="1" hangingPunct="1">
              <a:defRPr/>
            </a:pPr>
            <a:r>
              <a:rPr lang="sk-SK" sz="4000" b="1" dirty="0" smtClean="0"/>
              <a:t>Možnosti predikcie patológie</a:t>
            </a:r>
            <a:endParaRPr lang="en-US" sz="4000" b="1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500438"/>
            <a:ext cx="8640762" cy="2808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k-SK" sz="2000" dirty="0" err="1" smtClean="0">
                <a:solidFill>
                  <a:srgbClr val="FF0000"/>
                </a:solidFill>
              </a:rPr>
              <a:t>Extroverzia</a:t>
            </a:r>
            <a:r>
              <a:rPr lang="sk-SK" sz="2000" dirty="0" smtClean="0">
                <a:solidFill>
                  <a:srgbClr val="FF0000"/>
                </a:solidFill>
              </a:rPr>
              <a:t> </a:t>
            </a:r>
            <a:r>
              <a:rPr lang="sk-SK" sz="2000" dirty="0" smtClean="0"/>
              <a:t>= Aktivita, </a:t>
            </a:r>
            <a:r>
              <a:rPr lang="sk-SK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Asertivita, Družnosť</a:t>
            </a:r>
            <a:r>
              <a:rPr lang="sk-SK" sz="2000" dirty="0" smtClean="0"/>
              <a:t>, Priateľskosť,  </a:t>
            </a:r>
            <a:r>
              <a:rPr lang="sk-SK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Veselosť, Vzrušenie</a:t>
            </a: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k-SK" sz="2000" dirty="0" smtClean="0">
                <a:solidFill>
                  <a:srgbClr val="FF0000"/>
                </a:solidFill>
              </a:rPr>
              <a:t>Otvorenosť</a:t>
            </a:r>
            <a:r>
              <a:rPr lang="sk-SK" sz="2000" dirty="0" smtClean="0"/>
              <a:t> = Dobrodružnosť, Estetika,  Emocionalita, </a:t>
            </a:r>
            <a:r>
              <a:rPr lang="sk-SK" sz="2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Intelekt</a:t>
            </a:r>
            <a:r>
              <a:rPr lang="sk-SK" sz="2000" dirty="0" smtClean="0"/>
              <a:t>, Imaginácia, Liberalizmus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000" dirty="0" err="1" smtClean="0">
                <a:solidFill>
                  <a:srgbClr val="FF0000"/>
                </a:solidFill>
              </a:rPr>
              <a:t>Neurotizmus</a:t>
            </a:r>
            <a:r>
              <a:rPr lang="sk-SK" sz="2000" dirty="0" smtClean="0">
                <a:solidFill>
                  <a:srgbClr val="FF0000"/>
                </a:solidFill>
              </a:rPr>
              <a:t> </a:t>
            </a:r>
            <a:r>
              <a:rPr lang="sk-SK" sz="2000" dirty="0" smtClean="0"/>
              <a:t>= </a:t>
            </a:r>
            <a:r>
              <a:rPr lang="sk-SK" sz="2000" dirty="0" smtClean="0">
                <a:solidFill>
                  <a:srgbClr val="FFFF00"/>
                </a:solidFill>
              </a:rPr>
              <a:t>Úzkosť</a:t>
            </a:r>
            <a:r>
              <a:rPr lang="sk-SK" sz="2000" dirty="0" smtClean="0"/>
              <a:t>, Hnev, Depresia</a:t>
            </a:r>
            <a:r>
              <a:rPr lang="sk-SK" sz="2000" dirty="0" smtClean="0">
                <a:solidFill>
                  <a:srgbClr val="FFFF00"/>
                </a:solidFill>
              </a:rPr>
              <a:t>, Ostych</a:t>
            </a:r>
            <a:r>
              <a:rPr lang="sk-SK" sz="2000" dirty="0" smtClean="0"/>
              <a:t>, </a:t>
            </a:r>
            <a:r>
              <a:rPr lang="sk-SK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Neumiernenosť</a:t>
            </a:r>
            <a:r>
              <a:rPr lang="sk-SK" sz="2000" dirty="0" smtClean="0"/>
              <a:t>, </a:t>
            </a:r>
            <a:r>
              <a:rPr lang="sk-SK" sz="2000" dirty="0" smtClean="0">
                <a:solidFill>
                  <a:srgbClr val="FFFF00"/>
                </a:solidFill>
              </a:rPr>
              <a:t>Zraniteľnosť</a:t>
            </a:r>
            <a:endParaRPr lang="en-US" sz="1800" dirty="0" smtClean="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k-SK" sz="2000" dirty="0" smtClean="0">
                <a:solidFill>
                  <a:srgbClr val="FF0000"/>
                </a:solidFill>
              </a:rPr>
              <a:t>Prívetivosť</a:t>
            </a:r>
            <a:r>
              <a:rPr lang="sk-SK" sz="2000" dirty="0" smtClean="0"/>
              <a:t> = Dôvera, Morálnosť, Altruizmus, Kooperácia, </a:t>
            </a:r>
            <a:r>
              <a:rPr lang="sk-SK" sz="2000" dirty="0" smtClean="0">
                <a:solidFill>
                  <a:srgbClr val="FFFF00"/>
                </a:solidFill>
              </a:rPr>
              <a:t>Skromnosť</a:t>
            </a:r>
            <a:r>
              <a:rPr lang="sk-SK" sz="2000" dirty="0" smtClean="0"/>
              <a:t>, Sympatie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sk-SK" sz="2000" dirty="0" smtClean="0">
                <a:solidFill>
                  <a:srgbClr val="FF0000"/>
                </a:solidFill>
              </a:rPr>
              <a:t>Svedomitosť </a:t>
            </a:r>
            <a:r>
              <a:rPr lang="sk-SK" sz="2000" dirty="0" smtClean="0"/>
              <a:t>= </a:t>
            </a:r>
            <a:r>
              <a:rPr lang="sk-SK" sz="2000" dirty="0" err="1" smtClean="0"/>
              <a:t>Sebaúčinnosť</a:t>
            </a:r>
            <a:r>
              <a:rPr lang="sk-SK" sz="2000" dirty="0" smtClean="0"/>
              <a:t>, Poriadok, Povinnosť, Snaha uspieť, Sebadisciplína, Obozretnosť</a:t>
            </a:r>
            <a:r>
              <a:rPr lang="en-US" sz="2000" dirty="0" smtClean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8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</p:txBody>
      </p:sp>
      <p:sp>
        <p:nvSpPr>
          <p:cNvPr id="40964" name="BlokTextu 6"/>
          <p:cNvSpPr txBox="1">
            <a:spLocks noChangeArrowheads="1"/>
          </p:cNvSpPr>
          <p:nvPr/>
        </p:nvSpPr>
        <p:spPr bwMode="auto">
          <a:xfrm rot="-738785">
            <a:off x="893763" y="1649413"/>
            <a:ext cx="701675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2000">
                <a:solidFill>
                  <a:schemeClr val="tx2"/>
                </a:solidFill>
              </a:rPr>
              <a:t>Závislá osobnosť: pocity menejcennosti, manipulácia dávaním najavo vlastnej nedostatočnosti</a:t>
            </a:r>
          </a:p>
        </p:txBody>
      </p:sp>
      <p:sp>
        <p:nvSpPr>
          <p:cNvPr id="40965" name="BlokTextu 7"/>
          <p:cNvSpPr txBox="1">
            <a:spLocks noChangeArrowheads="1"/>
          </p:cNvSpPr>
          <p:nvPr/>
        </p:nvSpPr>
        <p:spPr bwMode="auto">
          <a:xfrm>
            <a:off x="5721350" y="2492375"/>
            <a:ext cx="14859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>
                <a:solidFill>
                  <a:srgbClr val="00B050"/>
                </a:solidFill>
              </a:rPr>
              <a:t>- Reverzné</a:t>
            </a:r>
          </a:p>
          <a:p>
            <a:r>
              <a:rPr lang="sk-SK">
                <a:solidFill>
                  <a:srgbClr val="FFFF00"/>
                </a:solidFill>
              </a:rPr>
              <a:t>+ Vlastnosti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/>
          <a:lstStyle/>
          <a:p>
            <a:r>
              <a:rPr lang="sk-SK" dirty="0" smtClean="0"/>
              <a:t>Výber zamestnancov ako filter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20150" cy="669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4214813"/>
            <a:ext cx="4286250" cy="533400"/>
          </a:xfrm>
        </p:spPr>
        <p:txBody>
          <a:bodyPr>
            <a:normAutofit fontScale="77500" lnSpcReduction="20000"/>
          </a:bodyPr>
          <a:lstStyle/>
          <a:p>
            <a:pPr marL="265176" indent="-265176" algn="ctr" eaLnBrk="1" fontAlgn="auto" hangingPunct="1">
              <a:spcBef>
                <a:spcPts val="580"/>
              </a:spcBef>
              <a:spcAft>
                <a:spcPts val="0"/>
              </a:spcAft>
              <a:buFontTx/>
              <a:buNone/>
              <a:defRPr/>
            </a:pPr>
            <a:r>
              <a:rPr lang="en-CA" sz="3600" b="1" dirty="0" smtClean="0">
                <a:solidFill>
                  <a:schemeClr val="accent6">
                    <a:lumMod val="50000"/>
                  </a:schemeClr>
                </a:solidFill>
                <a:latin typeface="Bradley Hand ITC" pitchFamily="66" charset="0"/>
                <a:cs typeface="Aharoni" pitchFamily="2" charset="-79"/>
              </a:rPr>
              <a:t>MACHIAVEL</a:t>
            </a:r>
            <a:r>
              <a:rPr lang="sk-SK" sz="3600" b="1" dirty="0" smtClean="0">
                <a:solidFill>
                  <a:schemeClr val="accent6">
                    <a:lumMod val="50000"/>
                  </a:schemeClr>
                </a:solidFill>
                <a:latin typeface="Bradley Hand ITC" pitchFamily="66" charset="0"/>
                <a:cs typeface="Aharoni" pitchFamily="2" charset="-79"/>
              </a:rPr>
              <a:t>IANIZMUS</a:t>
            </a:r>
            <a:endParaRPr lang="en-CA" sz="3600" b="1" dirty="0">
              <a:solidFill>
                <a:schemeClr val="accent6">
                  <a:lumMod val="50000"/>
                </a:schemeClr>
              </a:solidFill>
              <a:latin typeface="Bradley Hand ITC" pitchFamily="66" charset="0"/>
              <a:cs typeface="Aharoni" pitchFamily="2" charset="-79"/>
            </a:endParaRP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3229431" y="500063"/>
            <a:ext cx="29915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4000" b="1" dirty="0" smtClean="0">
                <a:solidFill>
                  <a:srgbClr val="F79646">
                    <a:lumMod val="50000"/>
                  </a:srgbClr>
                </a:solidFill>
                <a:latin typeface="Bradley Hand ITC" pitchFamily="66" charset="0"/>
              </a:rPr>
              <a:t>NARCI</a:t>
            </a:r>
            <a:r>
              <a:rPr lang="sk-SK" sz="4000" b="1" dirty="0" err="1" smtClean="0">
                <a:solidFill>
                  <a:srgbClr val="F79646">
                    <a:lumMod val="50000"/>
                  </a:srgbClr>
                </a:solidFill>
                <a:latin typeface="Bradley Hand ITC" pitchFamily="66" charset="0"/>
              </a:rPr>
              <a:t>zmus</a:t>
            </a:r>
            <a:endParaRPr lang="en-CA" b="1" dirty="0">
              <a:solidFill>
                <a:srgbClr val="F79646">
                  <a:lumMod val="50000"/>
                </a:srgbClr>
              </a:solidFill>
              <a:latin typeface="Bradley Hand ITC" pitchFamily="66" charset="0"/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5572125" y="4071938"/>
            <a:ext cx="3143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</a:pPr>
            <a:r>
              <a:rPr lang="en-CA" sz="3200" b="1" dirty="0" smtClean="0">
                <a:solidFill>
                  <a:srgbClr val="F79646">
                    <a:lumMod val="50000"/>
                  </a:srgbClr>
                </a:solidFill>
                <a:latin typeface="Bradley Hand ITC" pitchFamily="66" charset="0"/>
              </a:rPr>
              <a:t>PSYCHOP</a:t>
            </a:r>
            <a:r>
              <a:rPr lang="sk-SK" sz="3200" b="1" dirty="0" smtClean="0">
                <a:solidFill>
                  <a:srgbClr val="F79646">
                    <a:lumMod val="50000"/>
                  </a:srgbClr>
                </a:solidFill>
                <a:latin typeface="Bradley Hand ITC" pitchFamily="66" charset="0"/>
              </a:rPr>
              <a:t>ATIA</a:t>
            </a:r>
            <a:endParaRPr lang="en-CA" sz="2800" b="1" dirty="0">
              <a:solidFill>
                <a:srgbClr val="F79646">
                  <a:lumMod val="50000"/>
                </a:srgbClr>
              </a:solidFill>
              <a:latin typeface="Bradley Hand ITC" pitchFamily="66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928938" y="1143000"/>
            <a:ext cx="3505200" cy="2667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3200">
              <a:solidFill>
                <a:srgbClr val="4BACC6">
                  <a:lumMod val="10000"/>
                </a:srgbClr>
              </a:solidFill>
              <a:latin typeface="Calibri"/>
            </a:endParaRP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2786050" y="4643446"/>
            <a:ext cx="54292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sk-SK" sz="4400" dirty="0" smtClean="0">
                <a:solidFill>
                  <a:prstClr val="black"/>
                </a:solidFill>
                <a:latin typeface="Calibri"/>
              </a:rPr>
              <a:t>Temná triáda 2</a:t>
            </a:r>
            <a:endParaRPr lang="en-US" sz="4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0964414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32656"/>
            <a:ext cx="8215370" cy="489654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KLINICKÁ ÚROVEŇ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vážne problémy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potrebná profesionálna pomoc (účinnosť pochybná)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SUB</a:t>
            </a:r>
            <a:r>
              <a:rPr lang="sk-SK" dirty="0" smtClean="0">
                <a:solidFill>
                  <a:schemeClr val="accent2">
                    <a:lumMod val="50000"/>
                  </a:schemeClr>
                </a:solidFill>
              </a:rPr>
              <a:t>KLINICKÁ ÚROVEŇ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zjemnená verzia, umožňuje existenciu v bežnom prostredí (okolie ale trpí)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1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857250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sk-SK" dirty="0" smtClean="0"/>
              <a:t>Spoločný faktor</a:t>
            </a: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14546" y="1142984"/>
          <a:ext cx="6643734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0" y="1556792"/>
            <a:ext cx="5328592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sk-SK" sz="4400" dirty="0" smtClean="0">
                <a:solidFill>
                  <a:prstClr val="black"/>
                </a:solidFill>
                <a:latin typeface="Calibri"/>
              </a:rPr>
              <a:t>Bezcitnosť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sk-SK" sz="4400" dirty="0" smtClean="0">
                <a:solidFill>
                  <a:prstClr val="black"/>
                </a:solidFill>
                <a:latin typeface="Calibri"/>
              </a:rPr>
              <a:t>Chýbajúce svedomie</a:t>
            </a:r>
            <a:endParaRPr lang="en-US" sz="4400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i="1" dirty="0">
              <a:solidFill>
                <a:prstClr val="black"/>
              </a:solidFill>
              <a:latin typeface="Calibri"/>
              <a:cs typeface="Times New Roman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355976" y="2924944"/>
            <a:ext cx="1216156" cy="12184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18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uild="allAtOnce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28625" y="2286000"/>
            <a:ext cx="8183563" cy="10509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6600" dirty="0" err="1" smtClean="0">
                <a:solidFill>
                  <a:schemeClr val="accent2">
                    <a:lumMod val="50000"/>
                  </a:schemeClr>
                </a:solidFill>
              </a:rPr>
              <a:t>Machiavelliani</a:t>
            </a:r>
            <a:r>
              <a:rPr lang="sk-SK" sz="6600" dirty="0" err="1" smtClean="0">
                <a:solidFill>
                  <a:schemeClr val="accent2">
                    <a:lumMod val="50000"/>
                  </a:schemeClr>
                </a:solidFill>
              </a:rPr>
              <a:t>zmus</a:t>
            </a:r>
            <a:endParaRPr lang="en-US" sz="6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68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357188"/>
            <a:ext cx="8183563" cy="1050925"/>
          </a:xfrm>
        </p:spPr>
        <p:txBody>
          <a:bodyPr>
            <a:normAutofit/>
          </a:bodyPr>
          <a:lstStyle/>
          <a:p>
            <a:pPr eaLnBrk="1" hangingPunct="1"/>
            <a:r>
              <a:rPr lang="en-CA" dirty="0" err="1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Machiavelliani</a:t>
            </a:r>
            <a:r>
              <a:rPr lang="sk-SK" dirty="0" err="1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zmus</a:t>
            </a:r>
            <a:endParaRPr lang="en-CA" dirty="0" smtClean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sk-SK" dirty="0" smtClean="0"/>
              <a:t>Poradca rodiny Medici </a:t>
            </a:r>
            <a:r>
              <a:rPr lang="en-CA" dirty="0" smtClean="0"/>
              <a:t>(c</a:t>
            </a:r>
            <a:r>
              <a:rPr lang="sk-SK" dirty="0" smtClean="0"/>
              <a:t>c</a:t>
            </a:r>
            <a:r>
              <a:rPr lang="en-CA" dirty="0" smtClean="0"/>
              <a:t>a. 1500)</a:t>
            </a:r>
          </a:p>
          <a:p>
            <a:pPr eaLnBrk="1" hangingPunct="1"/>
            <a:endParaRPr lang="en-CA" dirty="0" smtClean="0"/>
          </a:p>
          <a:p>
            <a:pPr eaLnBrk="1" hangingPunct="1"/>
            <a:r>
              <a:rPr lang="sk-SK" dirty="0" smtClean="0"/>
              <a:t>Človek aby uspel v politike, musí manipulovať inými</a:t>
            </a:r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sk-SK" dirty="0" smtClean="0"/>
              <a:t>Napr. pochlebovanie významným ľuďom</a:t>
            </a:r>
            <a:endParaRPr lang="en-CA" dirty="0" smtClean="0"/>
          </a:p>
          <a:p>
            <a:pPr eaLnBrk="1" hangingPunct="1"/>
            <a:r>
              <a:rPr lang="en-CA" dirty="0" smtClean="0"/>
              <a:t>M</a:t>
            </a:r>
            <a:r>
              <a:rPr lang="sk-SK" dirty="0" smtClean="0"/>
              <a:t>nohí ľudia sú ignoranti a zaslúžia si byť manipulovaní</a:t>
            </a:r>
            <a:endParaRPr lang="en-CA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CA" dirty="0" smtClean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255918979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Poznávacie znaky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3900502"/>
          </a:xfrm>
        </p:spPr>
        <p:txBody>
          <a:bodyPr>
            <a:normAutofit fontScale="92500"/>
          </a:bodyPr>
          <a:lstStyle/>
          <a:p>
            <a:r>
              <a:rPr lang="sk-SK" dirty="0" smtClean="0"/>
              <a:t>Chladná sebeckosť a </a:t>
            </a:r>
            <a:r>
              <a:rPr lang="sk-SK" dirty="0" err="1" smtClean="0"/>
              <a:t>inštrumentalita</a:t>
            </a:r>
            <a:r>
              <a:rPr lang="sk-SK" dirty="0" smtClean="0"/>
              <a:t> v motivácii</a:t>
            </a:r>
          </a:p>
          <a:p>
            <a:r>
              <a:rPr lang="sk-SK" dirty="0" smtClean="0"/>
              <a:t>Priorita: moc &amp; peniaze</a:t>
            </a:r>
          </a:p>
          <a:p>
            <a:r>
              <a:rPr lang="sk-SK" dirty="0" smtClean="0"/>
              <a:t>Chýba empatia a rozoznávanie emócií u iných je horšie</a:t>
            </a:r>
          </a:p>
          <a:p>
            <a:r>
              <a:rPr lang="sk-SK" dirty="0" smtClean="0"/>
              <a:t>Nízka prívetivosť a svedomitosť v správaní</a:t>
            </a:r>
          </a:p>
          <a:p>
            <a:r>
              <a:rPr lang="sk-SK" dirty="0" smtClean="0"/>
              <a:t>Nielen motivácia niečo dosiahnuť, ale najmä dosiahnuť to na úkor iných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450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530225"/>
            <a:ext cx="8183562" cy="48990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CA" dirty="0" smtClean="0"/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sk-SK" sz="5900" dirty="0" smtClean="0">
              <a:solidFill>
                <a:schemeClr val="accent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marL="274320" indent="-274320" algn="ctr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CA" sz="5900" dirty="0" err="1" smtClean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Narcist</a:t>
            </a:r>
            <a:r>
              <a:rPr lang="sk-SK" sz="5900" dirty="0" smtClean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</a:t>
            </a:r>
            <a:endParaRPr lang="en-CA" sz="5900" dirty="0" smtClean="0">
              <a:solidFill>
                <a:schemeClr val="accent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911383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Poznávacie znaky</a:t>
            </a:r>
            <a:endParaRPr lang="sk-SK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401080" cy="397194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sk-SK" dirty="0" smtClean="0"/>
              <a:t>Pocit nadradenosti</a:t>
            </a:r>
            <a:endParaRPr lang="en-US" dirty="0" smtClean="0"/>
          </a:p>
          <a:p>
            <a:pPr eaLnBrk="1" hangingPunct="1"/>
            <a:r>
              <a:rPr lang="sk-SK" dirty="0" smtClean="0"/>
              <a:t>Potrebuje pozornosť</a:t>
            </a:r>
            <a:endParaRPr lang="en-US" dirty="0" smtClean="0"/>
          </a:p>
          <a:p>
            <a:pPr eaLnBrk="1" hangingPunct="1"/>
            <a:r>
              <a:rPr lang="sk-SK" dirty="0" smtClean="0"/>
              <a:t>Časté vyťahovanie sa, grandióznosť</a:t>
            </a:r>
            <a:endParaRPr lang="en-US" dirty="0" smtClean="0"/>
          </a:p>
          <a:p>
            <a:pPr eaLnBrk="1" hangingPunct="1"/>
            <a:r>
              <a:rPr lang="sk-SK" dirty="0" smtClean="0"/>
              <a:t>Má pocit že by sa s ním malo zaobchádzať zvláštnym spôsobom</a:t>
            </a:r>
            <a:endParaRPr lang="en-US" dirty="0" smtClean="0"/>
          </a:p>
          <a:p>
            <a:pPr eaLnBrk="1" hangingPunct="1"/>
            <a:r>
              <a:rPr lang="sk-SK" dirty="0" smtClean="0"/>
              <a:t>Znevažuje iných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sk-SK" dirty="0" smtClean="0"/>
              <a:t>V princípe ale mnoho utajenej neistoty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609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7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uild="p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1857375"/>
            <a:ext cx="77724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k-SK" sz="5900" dirty="0" smtClean="0">
                <a:solidFill>
                  <a:schemeClr val="accent2">
                    <a:lumMod val="50000"/>
                  </a:schemeClr>
                </a:solidFill>
              </a:rPr>
              <a:t>Psychopat/</a:t>
            </a:r>
            <a:r>
              <a:rPr lang="sk-SK" sz="5900" dirty="0" err="1" smtClean="0">
                <a:solidFill>
                  <a:schemeClr val="accent2">
                    <a:lumMod val="50000"/>
                  </a:schemeClr>
                </a:solidFill>
              </a:rPr>
              <a:t>Sociopat</a:t>
            </a:r>
            <a:endParaRPr lang="en-US" sz="59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40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Poznávacie znaky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8401080" cy="3971940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Chlad, niekedy nacvičené prejavy emócií</a:t>
            </a:r>
          </a:p>
          <a:p>
            <a:r>
              <a:rPr lang="sk-SK" dirty="0" smtClean="0"/>
              <a:t>Impulzívne vyhľadávanie napätia a zábavy</a:t>
            </a:r>
          </a:p>
          <a:p>
            <a:r>
              <a:rPr lang="sk-SK" dirty="0" smtClean="0"/>
              <a:t>Silný osobný šarm</a:t>
            </a:r>
          </a:p>
          <a:p>
            <a:r>
              <a:rPr lang="sk-SK" dirty="0" err="1" smtClean="0"/>
              <a:t>Neľútostnosť</a:t>
            </a:r>
            <a:r>
              <a:rPr lang="sk-SK" dirty="0" smtClean="0"/>
              <a:t> až krutosť</a:t>
            </a:r>
          </a:p>
          <a:p>
            <a:r>
              <a:rPr lang="sk-SK" dirty="0" smtClean="0"/>
              <a:t>Orientácia na krátkodobé odmeny</a:t>
            </a:r>
          </a:p>
          <a:p>
            <a:r>
              <a:rPr lang="sk-SK" dirty="0" smtClean="0"/>
              <a:t>Parazitický životný štýl</a:t>
            </a:r>
          </a:p>
          <a:p>
            <a:r>
              <a:rPr lang="sk-SK" dirty="0" smtClean="0"/>
              <a:t>Nezodpovednosť</a:t>
            </a:r>
          </a:p>
          <a:p>
            <a:pPr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0811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88640"/>
            <a:ext cx="81868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smtClean="0"/>
              <a:t>Ako dobre predpovedajú jednotlivé metódy výberu</a:t>
            </a:r>
          </a:p>
          <a:p>
            <a:pPr algn="ctr"/>
            <a:r>
              <a:rPr lang="sk-SK" sz="2800" dirty="0" smtClean="0"/>
              <a:t> budúci pracovný výkon?</a:t>
            </a:r>
            <a:endParaRPr lang="sk-SK" sz="2800" dirty="0"/>
          </a:p>
        </p:txBody>
      </p:sp>
      <p:graphicFrame>
        <p:nvGraphicFramePr>
          <p:cNvPr id="3" name="Tabuľka 2"/>
          <p:cNvGraphicFramePr>
            <a:graphicFrameLocks noGrp="1"/>
          </p:cNvGraphicFramePr>
          <p:nvPr/>
        </p:nvGraphicFramePr>
        <p:xfrm>
          <a:off x="611560" y="1412778"/>
          <a:ext cx="7848872" cy="5175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3278"/>
                <a:gridCol w="2255594"/>
              </a:tblGrid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Metóda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Validita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IQ testy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0,51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Štruktúrované interview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0,51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Testy znalosti práce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0,48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Testy integrity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0,41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Neštruktúrované interview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0,38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err="1" smtClean="0"/>
                        <a:t>Assessment</a:t>
                      </a:r>
                      <a:r>
                        <a:rPr lang="sk-SK" dirty="0" smtClean="0"/>
                        <a:t> centrá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0,37 – 0,27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Životopisné údaje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0,35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Svedomitosť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0,31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Referencie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0,26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Pracovná skúsenosť (roky)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0,18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Počet rokov vzdelania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0,10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Záujmy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0,10</a:t>
                      </a:r>
                      <a:endParaRPr lang="sk-SK" dirty="0"/>
                    </a:p>
                  </a:txBody>
                  <a:tcPr/>
                </a:tc>
              </a:tr>
              <a:tr h="369713">
                <a:tc>
                  <a:txBody>
                    <a:bodyPr/>
                    <a:lstStyle/>
                    <a:p>
                      <a:r>
                        <a:rPr lang="sk-SK" dirty="0" smtClean="0"/>
                        <a:t>Grafológia, </a:t>
                      </a:r>
                      <a:r>
                        <a:rPr lang="sk-SK" dirty="0" err="1" smtClean="0"/>
                        <a:t>projektívne</a:t>
                      </a:r>
                      <a:r>
                        <a:rPr lang="sk-SK" baseline="0" dirty="0" smtClean="0"/>
                        <a:t> metódy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0,02</a:t>
                      </a:r>
                      <a:endParaRPr lang="sk-S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k-SK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Klinická verzia</a:t>
            </a:r>
            <a:endParaRPr lang="en-CA" dirty="0" smtClean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401080" cy="36861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sk-SK" dirty="0" smtClean="0"/>
              <a:t>Základné črty</a:t>
            </a:r>
            <a:r>
              <a:rPr lang="en-CA" sz="3200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endParaRPr lang="en-CA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sk-SK" dirty="0" smtClean="0"/>
              <a:t>Sprostý a impulzívny</a:t>
            </a:r>
            <a:endParaRPr lang="en-CA" sz="2800" dirty="0" smtClean="0"/>
          </a:p>
          <a:p>
            <a:pPr lvl="1" eaLnBrk="1" hangingPunct="1">
              <a:lnSpc>
                <a:spcPct val="90000"/>
              </a:lnSpc>
            </a:pPr>
            <a:endParaRPr lang="en-CA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sk-SK" dirty="0" smtClean="0"/>
              <a:t>Priebežne pácha zločiny</a:t>
            </a:r>
            <a:endParaRPr lang="en-CA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sk-SK" dirty="0" smtClean="0"/>
              <a:t>Nepoučí sa</a:t>
            </a:r>
            <a:endParaRPr lang="en-CA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sk-SK" dirty="0" smtClean="0"/>
              <a:t>Väčšina života vo väzení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CA" dirty="0" smtClean="0"/>
          </a:p>
          <a:p>
            <a:pPr lvl="1" eaLnBrk="1" hangingPunct="1">
              <a:lnSpc>
                <a:spcPct val="90000"/>
              </a:lnSpc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70623874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80728"/>
            <a:ext cx="8183563" cy="3744416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sk-SK" dirty="0" smtClean="0"/>
              <a:t>ROZDIEL MEDZI KLINICKOU </a:t>
            </a:r>
            <a:br>
              <a:rPr lang="sk-SK" dirty="0" smtClean="0"/>
            </a:br>
            <a:r>
              <a:rPr lang="sk-SK" dirty="0" smtClean="0"/>
              <a:t>A SUBKLINICKOU</a:t>
            </a:r>
            <a:br>
              <a:rPr lang="sk-SK" dirty="0" smtClean="0"/>
            </a:br>
            <a:r>
              <a:rPr lang="sk-SK" dirty="0" smtClean="0"/>
              <a:t>VERZIOU JE V INTENZITE ZNAKOV</a:t>
            </a:r>
            <a:r>
              <a:rPr lang="en-CA" dirty="0" smtClean="0"/>
              <a:t/>
            </a:r>
            <a:br>
              <a:rPr lang="en-CA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16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Možnosti detekcie - východiská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268760"/>
            <a:ext cx="8686800" cy="4043377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>
                <a:solidFill>
                  <a:schemeClr val="accent6">
                    <a:lumMod val="50000"/>
                  </a:schemeClr>
                </a:solidFill>
              </a:rPr>
              <a:t>Preventívny prístup je najlepší, vyhnutie sa prijatiu do firmy</a:t>
            </a:r>
          </a:p>
          <a:p>
            <a:r>
              <a:rPr lang="sk-SK" dirty="0" smtClean="0"/>
              <a:t>Neexistuje metóda na jednoznačné overenie</a:t>
            </a:r>
          </a:p>
          <a:p>
            <a:r>
              <a:rPr lang="sk-SK" dirty="0" smtClean="0"/>
              <a:t>Zívanie?</a:t>
            </a:r>
          </a:p>
          <a:p>
            <a:r>
              <a:rPr lang="sk-SK" dirty="0" smtClean="0"/>
              <a:t>Kompetenčné modely psychopatov nezachytávajú, práve naopak,  v kompetenciách vychádzajú pozitívne</a:t>
            </a:r>
          </a:p>
          <a:p>
            <a:r>
              <a:rPr lang="sk-SK" dirty="0" err="1" smtClean="0"/>
              <a:t>Nepsychológovia</a:t>
            </a:r>
            <a:r>
              <a:rPr lang="sk-SK" dirty="0" smtClean="0"/>
              <a:t> nevedia čo je to psychopatia a nedokážu rozlíšiť klinickú a </a:t>
            </a:r>
            <a:r>
              <a:rPr lang="sk-SK" dirty="0" err="1" smtClean="0"/>
              <a:t>subklinickú</a:t>
            </a:r>
            <a:r>
              <a:rPr lang="sk-SK" dirty="0" smtClean="0"/>
              <a:t> formu</a:t>
            </a:r>
          </a:p>
        </p:txBody>
      </p:sp>
    </p:spTree>
    <p:extLst>
      <p:ext uri="{BB962C8B-B14F-4D97-AF65-F5344CB8AC3E}">
        <p14:creationId xmlns:p14="http://schemas.microsoft.com/office/powerpoint/2010/main" val="246225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Možnosti detekcie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4536504"/>
          </a:xfrm>
        </p:spPr>
        <p:txBody>
          <a:bodyPr>
            <a:noAutofit/>
          </a:bodyPr>
          <a:lstStyle/>
          <a:p>
            <a:r>
              <a:rPr lang="sk-SK" sz="2800" dirty="0" smtClean="0"/>
              <a:t>Psychologické metódy - kombinácia osobnostných čŕt  </a:t>
            </a:r>
            <a:br>
              <a:rPr lang="sk-SK" sz="2800" dirty="0" smtClean="0"/>
            </a:br>
            <a:r>
              <a:rPr lang="sk-SK" sz="2800" dirty="0" smtClean="0"/>
              <a:t>v dotazníkoch</a:t>
            </a:r>
          </a:p>
          <a:p>
            <a:r>
              <a:rPr lang="sk-SK" sz="2800" dirty="0" smtClean="0"/>
              <a:t>Kľúčová metóda je interview</a:t>
            </a:r>
          </a:p>
          <a:p>
            <a:r>
              <a:rPr lang="sk-SK" sz="2800" dirty="0" smtClean="0"/>
              <a:t>Zameranie sa na preverovanie detailov</a:t>
            </a:r>
          </a:p>
          <a:p>
            <a:r>
              <a:rPr lang="sk-SK" sz="2800" dirty="0" smtClean="0"/>
              <a:t>Dôsledná verifikácia faktorov</a:t>
            </a:r>
          </a:p>
          <a:p>
            <a:r>
              <a:rPr lang="sk-SK" sz="2800" dirty="0" smtClean="0"/>
              <a:t>Zdravá dávka podozrievavosti, neskutočne dobrý kandidát</a:t>
            </a:r>
          </a:p>
          <a:p>
            <a:pPr>
              <a:spcBef>
                <a:spcPts val="1200"/>
              </a:spcBef>
              <a:buNone/>
            </a:pPr>
            <a:r>
              <a:rPr lang="sk-SK" sz="2800" b="1" dirty="0" smtClean="0"/>
              <a:t>POZOR: </a:t>
            </a:r>
          </a:p>
          <a:p>
            <a:pPr>
              <a:buNone/>
            </a:pPr>
            <a:r>
              <a:rPr lang="sk-SK" sz="2800" dirty="0" smtClean="0"/>
              <a:t>majú vypracovaný systém na zatajovanie a prekrúcanie faktov!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61611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b="1" dirty="0" smtClean="0"/>
              <a:t>Varovné znaky pozorovateľné v interview</a:t>
            </a:r>
            <a:endParaRPr lang="sk-SK" sz="32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256584"/>
          </a:xfrm>
        </p:spPr>
        <p:txBody>
          <a:bodyPr>
            <a:noAutofit/>
          </a:bodyPr>
          <a:lstStyle/>
          <a:p>
            <a:r>
              <a:rPr lang="sk-SK" sz="2800" dirty="0" smtClean="0"/>
              <a:t>Silný osobný šarm, predvádzanie sa, nízka miera ostychu</a:t>
            </a:r>
          </a:p>
          <a:p>
            <a:r>
              <a:rPr lang="sk-SK" sz="2800" dirty="0" smtClean="0"/>
              <a:t>Slabá emocionalita, chlad, nacvičené prejavy emócií, chýba empatia a priateľskosť</a:t>
            </a:r>
          </a:p>
          <a:p>
            <a:r>
              <a:rPr lang="sk-SK" sz="2800" dirty="0" smtClean="0"/>
              <a:t>Nízka prívetivosť v správaní</a:t>
            </a:r>
          </a:p>
          <a:p>
            <a:r>
              <a:rPr lang="sk-SK" sz="2800" dirty="0" smtClean="0"/>
              <a:t>Nadradený štýl komunikácie, arogancia, chýba skromnosť, pokora</a:t>
            </a:r>
          </a:p>
          <a:p>
            <a:r>
              <a:rPr lang="sk-SK" sz="2800" dirty="0" smtClean="0"/>
              <a:t>Prekračovanie hraníc</a:t>
            </a:r>
          </a:p>
          <a:p>
            <a:r>
              <a:rPr lang="sk-SK" sz="2800" dirty="0" smtClean="0"/>
              <a:t>Preferencia dobrodružnosti, impulzívne vyhľadávanie napätia a zábavy</a:t>
            </a:r>
          </a:p>
          <a:p>
            <a:r>
              <a:rPr lang="sk-SK" sz="2800" dirty="0" smtClean="0"/>
              <a:t>Motivácia - moc a peniaze</a:t>
            </a:r>
          </a:p>
          <a:p>
            <a:endParaRPr lang="sk-SK" sz="1100" dirty="0" smtClean="0"/>
          </a:p>
          <a:p>
            <a:pPr>
              <a:buNone/>
            </a:pPr>
            <a:endParaRPr lang="sk-SK" sz="1100" dirty="0"/>
          </a:p>
        </p:txBody>
      </p:sp>
    </p:spTree>
    <p:extLst>
      <p:ext uri="{BB962C8B-B14F-4D97-AF65-F5344CB8AC3E}">
        <p14:creationId xmlns:p14="http://schemas.microsoft.com/office/powerpoint/2010/main" val="217131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err="1" smtClean="0"/>
              <a:t>Behaviorálny</a:t>
            </a:r>
            <a:r>
              <a:rPr lang="sk-SK" dirty="0" smtClean="0"/>
              <a:t> rozhovor založený na kompetenciách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"/>
            <a:ext cx="8640763" cy="76470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2600" b="1" dirty="0" smtClean="0">
                <a:latin typeface="Arial" charset="0"/>
                <a:ea typeface="+mn-ea"/>
                <a:cs typeface="+mn-cs"/>
              </a:rPr>
              <a:t>Výberové kritérium:  Medziľudské </a:t>
            </a:r>
            <a:r>
              <a:rPr lang="sk-SK" sz="2600" b="1" dirty="0">
                <a:latin typeface="Arial" charset="0"/>
                <a:ea typeface="+mn-ea"/>
                <a:cs typeface="+mn-cs"/>
              </a:rPr>
              <a:t>vzťahy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59024" y="692696"/>
            <a:ext cx="8784976" cy="6165304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b="1" dirty="0" smtClean="0"/>
              <a:t>Definícia: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Udržiava priateľské a príjemné vzťahy s inými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Nekoná tak, aby iným spôsoboval(a) napätie a nepohodu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Snaží sa porozumieť potrebám a pocitom ľudí, s ktorými hovorí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2000" b="1" dirty="0" smtClean="0"/>
              <a:t>Indikátory: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Neskáče bezdôvodne do reči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Parafrázuje výroky partnera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Nepresadzuje nadmerne svoje hľadisko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Usmieva sa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O iných hovorí pozitívne a ohľaduplne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O iných hovorí uvážlivo, zohľadňujúc ich vnímanie veci, motiváciu, obmedzenia a pod.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Usiluje sa pochopiť potreby a pocity iných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Ak sa vyskytnú názorové rozdiely, snaží a nájsť riešenie, ktoré by nepoškodzovalo </a:t>
            </a:r>
            <a:r>
              <a:rPr lang="sk-SK" sz="2000" dirty="0" err="1" smtClean="0"/>
              <a:t>sebahodnotenie</a:t>
            </a:r>
            <a:r>
              <a:rPr lang="sk-SK" sz="2000" dirty="0" smtClean="0"/>
              <a:t> a dôstojnosť iných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Má významné skúsenosti s prácou v tíme, s pomáhaním, s prácou pre verejnosť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sz="2000" dirty="0" smtClean="0"/>
              <a:t>Absolvoval (a) tréning na niektoré aspekty medziľudských vzťahov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99120" y="274638"/>
            <a:ext cx="8387680" cy="778098"/>
          </a:xfrm>
          <a:noFill/>
        </p:spPr>
        <p:txBody>
          <a:bodyPr lIns="90488" tIns="44450" rIns="90488" bIns="44450">
            <a:normAutofit/>
          </a:bodyPr>
          <a:lstStyle/>
          <a:p>
            <a:pPr eaLnBrk="1" hangingPunct="1"/>
            <a:r>
              <a:rPr lang="sk-SK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KOMPETENCIA – OTÁZKA – RATINGOVÉ ŠKÁLY</a:t>
            </a:r>
            <a:endParaRPr lang="en-GB" sz="3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395536" y="1052737"/>
          <a:ext cx="8496945" cy="5604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1008111">
                <a:tc gridSpan="5">
                  <a:txBody>
                    <a:bodyPr/>
                    <a:lstStyle/>
                    <a:p>
                      <a:r>
                        <a:rPr lang="sk-SK" sz="2000" dirty="0" smtClean="0">
                          <a:solidFill>
                            <a:schemeClr val="tx1"/>
                          </a:solidFill>
                        </a:rPr>
                        <a:t>Ako sestra v nemocnici, čo by ste robili, ak by ste počuli hádať sa dve kolegyne tak hlasito, že to nielen narušuje ich pracovný výkon, ale to vyrušuje aj pacientov, ktorí všetko počujú?</a:t>
                      </a:r>
                      <a:endParaRPr lang="sk-S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</a:tr>
              <a:tr h="3096344">
                <a:tc>
                  <a:txBody>
                    <a:bodyPr/>
                    <a:lstStyle/>
                    <a:p>
                      <a:r>
                        <a:rPr lang="sk-SK" dirty="0" smtClean="0"/>
                        <a:t>Odišla by som, lebo sa ma to netýka</a:t>
                      </a:r>
                    </a:p>
                    <a:p>
                      <a:endParaRPr lang="sk-SK" dirty="0" smtClean="0"/>
                    </a:p>
                    <a:p>
                      <a:r>
                        <a:rPr lang="sk-SK" dirty="0" smtClean="0"/>
                        <a:t>Pridala by som sa k tej, čo má evidentne pravdu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Zavolala by som ochranku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Požiadala by som ich aby sa upokojili a poukázala na nutnosť správať</a:t>
                      </a:r>
                      <a:r>
                        <a:rPr lang="sk-SK" baseline="0" dirty="0" smtClean="0"/>
                        <a:t> sa profesionálne</a:t>
                      </a:r>
                    </a:p>
                    <a:p>
                      <a:endParaRPr lang="sk-SK" baseline="0" dirty="0" smtClean="0"/>
                    </a:p>
                    <a:p>
                      <a:r>
                        <a:rPr lang="sk-SK" baseline="0" dirty="0" smtClean="0"/>
                        <a:t>Nahlásila by som incident nadriadeným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Ospravedlnila by som sa pacientom, ktorí to počuli</a:t>
                      </a:r>
                    </a:p>
                    <a:p>
                      <a:endParaRPr lang="sk-SK" dirty="0" smtClean="0"/>
                    </a:p>
                    <a:p>
                      <a:r>
                        <a:rPr lang="sk-SK" dirty="0" smtClean="0"/>
                        <a:t>Po upokojení by som sa pokúsila vyjasniť všetky nedorozumenia</a:t>
                      </a:r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1487119"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1</a:t>
                      </a:r>
                    </a:p>
                    <a:p>
                      <a:pPr algn="ctr"/>
                      <a:r>
                        <a:rPr lang="sk-SK" b="1" dirty="0" smtClean="0"/>
                        <a:t>Zlyhanie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2</a:t>
                      </a:r>
                    </a:p>
                    <a:p>
                      <a:pPr algn="ctr"/>
                      <a:r>
                        <a:rPr lang="sk-SK" b="1" dirty="0" smtClean="0"/>
                        <a:t>Pod štandard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3</a:t>
                      </a:r>
                    </a:p>
                    <a:p>
                      <a:pPr algn="ctr"/>
                      <a:r>
                        <a:rPr lang="sk-SK" b="1" dirty="0" smtClean="0"/>
                        <a:t>Štandard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4</a:t>
                      </a:r>
                    </a:p>
                    <a:p>
                      <a:pPr algn="ctr"/>
                      <a:r>
                        <a:rPr lang="sk-SK" b="1" dirty="0" smtClean="0"/>
                        <a:t>Nad štandard</a:t>
                      </a:r>
                      <a:endParaRPr lang="sk-S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smtClean="0"/>
                        <a:t>5</a:t>
                      </a:r>
                    </a:p>
                    <a:p>
                      <a:pPr algn="ctr"/>
                      <a:r>
                        <a:rPr lang="sk-SK" b="1" dirty="0" smtClean="0"/>
                        <a:t>Vynikajúce správanie</a:t>
                      </a:r>
                      <a:endParaRPr lang="sk-SK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272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99120" y="5877272"/>
            <a:ext cx="2299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MAYAKO</a:t>
            </a:r>
            <a:r>
              <a:rPr lang="sk-SK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s.r.o.</a:t>
            </a:r>
            <a:endParaRPr lang="sk-SK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393411"/>
              </p:ext>
            </p:extLst>
          </p:nvPr>
        </p:nvGraphicFramePr>
        <p:xfrm>
          <a:off x="251520" y="332656"/>
          <a:ext cx="8892480" cy="62027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8981"/>
                <a:gridCol w="6903499"/>
              </a:tblGrid>
              <a:tr h="5322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Hodnotenie</a:t>
                      </a:r>
                      <a:br>
                        <a:rPr kumimoji="0"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sk-SK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sk-SK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prejav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Všeobecný popis princípu, ako je správanie použité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 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1330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b="1" dirty="0">
                          <a:effectLst/>
                        </a:rPr>
                        <a:t>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rozvíja u druhých, pracuje systémovo 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sk-SK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sk-SK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navrhuje alebo realizuje stratégie a postupy, ktoré zabezpečujú uplatnenie kompetencie v systéme aj bez jeho prítomnosti.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sk-SK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Alebo kompetenciu používa takým spôsobom, ktoré rozvíja danú kompetenciu u iných alebo ich povzbudzuje k jej používaniu  </a:t>
                      </a:r>
                    </a:p>
                  </a:txBody>
                  <a:tcPr marL="44450" marR="44450" marT="0" marB="0"/>
                </a:tc>
              </a:tr>
              <a:tr h="798350"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sk-SK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sk-SK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proaktívne</a:t>
                      </a:r>
                      <a:r>
                        <a:rPr kumimoji="0"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pozitívne prejavy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sk-SK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kumimoji="0" lang="sk-SK" sz="1800" i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sk-SK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správanie </a:t>
                      </a:r>
                      <a:r>
                        <a:rPr kumimoji="0" lang="sk-SK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prejav </a:t>
                      </a:r>
                      <a:r>
                        <a:rPr kumimoji="0" lang="sk-SK" sz="18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proaktívneho</a:t>
                      </a:r>
                      <a:r>
                        <a:rPr kumimoji="0" lang="sk-SK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samostatného  rozhodnutia sa, prejav navyše, vlastné nezávislé rozhodnutie ísť za hranicu bežných očakávaní. Urobí niečo </a:t>
                      </a:r>
                      <a:r>
                        <a:rPr kumimoji="0" lang="sk-SK" sz="180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naviac</a:t>
                      </a:r>
                      <a:r>
                        <a:rPr kumimoji="0" lang="sk-SK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</a:p>
                  </a:txBody>
                  <a:tcPr marL="44450" marR="44450" marT="0" marB="0"/>
                </a:tc>
              </a:tr>
              <a:tr h="798350"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sk-SK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reaguje pozitívne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sk-SK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Demonštruje primerane kompetenciu ako reakciu na podnety zvonku, prezentácie, či situácie, ktoré volajú po uplatnení kompetencie. </a:t>
                      </a:r>
                    </a:p>
                  </a:txBody>
                  <a:tcPr marL="44450" marR="44450" marT="0" marB="0"/>
                </a:tc>
              </a:tr>
              <a:tr h="1330583"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sk-SK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sk-SK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neprítomnosť alebo nedostatočnosť prejavov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sk-SK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Deklaruje všeobecnú potrebu uplatňovať kompetenciu resp. jej prvky. V rovine „malo by sa“,... ale celkovo chýba správanie uplatňujúce kompetenciu alebo toto správania je iba na nízkej úrovni (nedôsledné, uplatňované útržkovito a pod.)</a:t>
                      </a:r>
                    </a:p>
                  </a:txBody>
                  <a:tcPr marL="44450" marR="44450" marT="0" marB="0"/>
                </a:tc>
              </a:tr>
              <a:tr h="798350"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sk-SK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reaguje negatívne 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sk-SK" sz="180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</a:t>
                      </a:r>
                      <a:r>
                        <a:rPr kumimoji="0" lang="sk-SK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aktívne bráni iným uplatnenie kompetencie. Správa sa v rozpore s kompetenciou (negatívne prejavy). Správanie skôr potláča, bráni prípadný pozitívny výsledok. </a:t>
                      </a:r>
                    </a:p>
                  </a:txBody>
                  <a:tcPr marL="44450" marR="44450" marT="0" marB="0"/>
                </a:tc>
              </a:tr>
              <a:tr h="532233"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sk-SK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Nehodnotený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sk-SK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nový v pozícii, príliš skoro hodnotiť prejav alebo charakteristiku vzťahujúcu sa ku kompetencii</a:t>
                      </a:r>
                      <a:r>
                        <a:rPr lang="sk-SK" sz="1800" dirty="0">
                          <a:effectLst/>
                        </a:rPr>
                        <a:t>.</a:t>
                      </a:r>
                      <a:endParaRPr lang="sk-SK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331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400" cy="706090"/>
          </a:xfrm>
        </p:spPr>
        <p:txBody>
          <a:bodyPr>
            <a:normAutofit/>
          </a:bodyPr>
          <a:lstStyle/>
          <a:p>
            <a:r>
              <a:rPr lang="sk-SK" altLang="sk-SK" sz="3200" b="1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Určenie hodnotených kompetencií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7772400" cy="45720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Štruktúrované rozhovory sú v porovnaní s inými metódami posudzovania uchádzačov schopné lepšie postihovať  „jemné“ zručnosti ako: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dirty="0" smtClean="0"/>
              <a:t>Tímová práca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dirty="0" smtClean="0"/>
              <a:t>Ústna komunikácia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dirty="0" smtClean="0"/>
              <a:t> Schopnosti vo sfére medziľudských vzťahov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dirty="0" smtClean="0"/>
              <a:t>Zvládanie konfliktov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sk-SK" dirty="0" smtClean="0"/>
              <a:t>Ovplyvňovanie/ vyjednávanie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Štruktúrované rozhovory typicky hodnotia 4 až 6 kompetencií (pokiaľ nejde o príliš špecifickú prácu alebo prácu na vysokej úrovni)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63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5482</Words>
  <Application>Microsoft Office PowerPoint</Application>
  <PresentationFormat>Prezentácia na obrazovke (4:3)</PresentationFormat>
  <Paragraphs>969</Paragraphs>
  <Slides>110</Slides>
  <Notes>24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110</vt:i4>
      </vt:variant>
    </vt:vector>
  </HeadingPairs>
  <TitlesOfParts>
    <vt:vector size="111" baseType="lpstr">
      <vt:lpstr>Motív Office</vt:lpstr>
      <vt:lpstr>Význam kvalitného výberu zamestnancov</vt:lpstr>
      <vt:lpstr>Prezentácia programu PowerPoint</vt:lpstr>
      <vt:lpstr>Výber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Bio-dáta</vt:lpstr>
      <vt:lpstr>Interview</vt:lpstr>
      <vt:lpstr>Prezentácia programu PowerPoint</vt:lpstr>
      <vt:lpstr>Trochu vedy</vt:lpstr>
      <vt:lpstr>Základné prvky vylepšenia interview</vt:lpstr>
      <vt:lpstr>Vzorky práce</vt:lpstr>
      <vt:lpstr>Assessment Centers</vt:lpstr>
      <vt:lpstr>Odporúčania</vt:lpstr>
      <vt:lpstr>Psychologické testy</vt:lpstr>
      <vt:lpstr>Testy integrity</vt:lpstr>
      <vt:lpstr>Inteligencia a schopnosti</vt:lpstr>
      <vt:lpstr>I = všeobecná schopnosť alebo kapacita vedieť, pochopiť, alebo naučiť sa</vt:lpstr>
      <vt:lpstr>Ako sa prejavuje v správaní?</vt:lpstr>
      <vt:lpstr>Prezentácia programu PowerPoint</vt:lpstr>
      <vt:lpstr>Prezentácia programu PowerPoint</vt:lpstr>
      <vt:lpstr>Teória kryštalickej a fluidnej inteligencie</vt:lpstr>
      <vt:lpstr>Prezentácia programu PowerPoint</vt:lpstr>
      <vt:lpstr>Prezentácia programu PowerPoint</vt:lpstr>
      <vt:lpstr>Louis L. Thurstone </vt:lpstr>
      <vt:lpstr>Howard Gardner (1943-    )</vt:lpstr>
      <vt:lpstr>Prezentácia programu PowerPoint</vt:lpstr>
      <vt:lpstr>Hierarchické teórie</vt:lpstr>
      <vt:lpstr>Hierarchická štruktúra</vt:lpstr>
      <vt:lpstr>Testy inteligencie</vt:lpstr>
      <vt:lpstr>Deviačné IQ</vt:lpstr>
      <vt:lpstr>IQ</vt:lpstr>
      <vt:lpstr>Distribúcia IQ</vt:lpstr>
      <vt:lpstr>V rasovom kontexte...</vt:lpstr>
      <vt:lpstr>Je inteligencia vrodená alebo získaná?</vt:lpstr>
      <vt:lpstr>Inteligencia má vzťah (+ alebo -) ku</vt:lpstr>
      <vt:lpstr>Testy inteligencie</vt:lpstr>
      <vt:lpstr>Osobnosť</vt:lpstr>
      <vt:lpstr>Prezentácia programu PowerPoint</vt:lpstr>
      <vt:lpstr>Prezentácia programu PowerPoint</vt:lpstr>
      <vt:lpstr>Prezentácia programu PowerPoint</vt:lpstr>
      <vt:lpstr>Hlavné metódy postihovania osobnosti</vt:lpstr>
      <vt:lpstr>Koľko je faktorov osobnosti?</vt:lpstr>
      <vt:lpstr>Prezentácia programu PowerPoint</vt:lpstr>
      <vt:lpstr>Extroverzia</vt:lpstr>
      <vt:lpstr>Neurotizmus</vt:lpstr>
      <vt:lpstr>Otvorenosť</vt:lpstr>
      <vt:lpstr>Prívetivosť</vt:lpstr>
      <vt:lpstr>Svedomitosť</vt:lpstr>
      <vt:lpstr>Svedomitosť</vt:lpstr>
      <vt:lpstr>Vzťah koncepcií medzi sebou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Iný pohľad: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Facety B5</vt:lpstr>
      <vt:lpstr>Možnosti predikcie patológie</vt:lpstr>
      <vt:lpstr>Výber zamestnancov ako filter</vt:lpstr>
      <vt:lpstr>Prezentácia programu PowerPoint</vt:lpstr>
      <vt:lpstr>KLINICKÁ ÚROVEŇ -vážne problémy -potrebná profesionálna pomoc (účinnosť pochybná)  SUBKLINICKÁ ÚROVEŇ -zjemnená verzia, umožňuje existenciu v bežnom prostredí (okolie ale trpí)</vt:lpstr>
      <vt:lpstr>Spoločný faktor</vt:lpstr>
      <vt:lpstr>Machiavellianizmus</vt:lpstr>
      <vt:lpstr>Machiavellianizmus</vt:lpstr>
      <vt:lpstr>Poznávacie znaky</vt:lpstr>
      <vt:lpstr>Prezentácia programu PowerPoint</vt:lpstr>
      <vt:lpstr>Poznávacie znaky</vt:lpstr>
      <vt:lpstr>Psychopat/Sociopat</vt:lpstr>
      <vt:lpstr>Poznávacie znaky</vt:lpstr>
      <vt:lpstr>Klinická verzia</vt:lpstr>
      <vt:lpstr>ROZDIEL MEDZI KLINICKOU  A SUBKLINICKOU VERZIOU JE V INTENZITE ZNAKOV </vt:lpstr>
      <vt:lpstr>Možnosti detekcie - východiská</vt:lpstr>
      <vt:lpstr>Možnosti detekcie</vt:lpstr>
      <vt:lpstr>Varovné znaky pozorovateľné v interview</vt:lpstr>
      <vt:lpstr>Behaviorálny rozhovor založený na kompetenciách</vt:lpstr>
      <vt:lpstr>Výberové kritérium:  Medziľudské vzťahy</vt:lpstr>
      <vt:lpstr>KOMPETENCIA – OTÁZKA – RATINGOVÉ ŠKÁLY</vt:lpstr>
      <vt:lpstr>Prezentácia programu PowerPoint</vt:lpstr>
      <vt:lpstr>Určenie hodnotených kompetencií</vt:lpstr>
      <vt:lpstr>Vyhodnocovacia pomôcka</vt:lpstr>
      <vt:lpstr>STAR metóda</vt:lpstr>
      <vt:lpstr>STAR (CARE)</vt:lpstr>
      <vt:lpstr>STAR (CARE) – Príklady otázok</vt:lpstr>
      <vt:lpstr>NEÚPLNÁ STAR</vt:lpstr>
      <vt:lpstr>FALOŠNÁ STAR</vt:lpstr>
      <vt:lpstr>Tvorba otázok pre pohovor – 2 typy</vt:lpstr>
      <vt:lpstr>Tvorba rozvíjajúcich otázok</vt:lpstr>
      <vt:lpstr>Tvorba rozvíjajúcich otázok</vt:lpstr>
      <vt:lpstr>Tvorba rozvíjajúcich otázok Behaviorálne otázky</vt:lpstr>
      <vt:lpstr>Tvorba rozvíjajúcich otázok Behaviorálne 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Význam kvalitného výberu zamestnancov</dc:title>
  <dc:creator>Martin</dc:creator>
  <cp:lastModifiedBy>gabonay9@gmail.com</cp:lastModifiedBy>
  <cp:revision>16</cp:revision>
  <dcterms:created xsi:type="dcterms:W3CDTF">2016-05-09T17:16:16Z</dcterms:created>
  <dcterms:modified xsi:type="dcterms:W3CDTF">2017-03-01T16:11:51Z</dcterms:modified>
</cp:coreProperties>
</file>