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1" name="Shape 17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pic" sz="half" idx="13"/>
          </p:nvPr>
        </p:nvSpPr>
        <p:spPr>
          <a:xfrm>
            <a:off x="0" y="3421626"/>
            <a:ext cx="6091085" cy="343637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" name="Shape 12"/>
          <p:cNvSpPr/>
          <p:nvPr>
            <p:ph type="pic" sz="half" idx="14"/>
          </p:nvPr>
        </p:nvSpPr>
        <p:spPr>
          <a:xfrm>
            <a:off x="6091084" y="0"/>
            <a:ext cx="6100916" cy="342162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Shape 91"/>
          <p:cNvSpPr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92" name="Shape 92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00" name="Shape 100"/>
          <p:cNvSpPr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01" name="Shape 101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09" name="Shape 109"/>
          <p:cNvSpPr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10" name="Shape 110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111" name="Shape 111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19" name="Shape 119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34" name="Shape 134"/>
          <p:cNvSpPr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35" name="Shape 135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36" name="Shape 136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44" name="Shape 144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5" name="Shape 145"/>
          <p:cNvSpPr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46" name="Shape 146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55" name="Shape 155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63" name="Shape 163"/>
          <p:cNvSpPr/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64" name="Shape 164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21" name="Shape 21"/>
          <p:cNvSpPr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pic" idx="13"/>
          </p:nvPr>
        </p:nvSpPr>
        <p:spPr>
          <a:xfrm>
            <a:off x="0" y="0"/>
            <a:ext cx="5167313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pic" sz="quarter" idx="13"/>
          </p:nvPr>
        </p:nvSpPr>
        <p:spPr>
          <a:xfrm>
            <a:off x="879338" y="1855243"/>
            <a:ext cx="2316163" cy="30559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8" name="Shape 38"/>
          <p:cNvSpPr/>
          <p:nvPr>
            <p:ph type="pic" sz="quarter" idx="14"/>
          </p:nvPr>
        </p:nvSpPr>
        <p:spPr>
          <a:xfrm>
            <a:off x="6222046" y="1855243"/>
            <a:ext cx="2316163" cy="305593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pic" idx="13"/>
          </p:nvPr>
        </p:nvSpPr>
        <p:spPr>
          <a:xfrm>
            <a:off x="6899275" y="0"/>
            <a:ext cx="5292725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pic" sz="quarter" idx="13"/>
          </p:nvPr>
        </p:nvSpPr>
        <p:spPr>
          <a:xfrm>
            <a:off x="1210604" y="1968138"/>
            <a:ext cx="1558405" cy="193271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" name="Shape 55"/>
          <p:cNvSpPr/>
          <p:nvPr>
            <p:ph type="pic" sz="quarter" idx="14"/>
          </p:nvPr>
        </p:nvSpPr>
        <p:spPr>
          <a:xfrm>
            <a:off x="3879779" y="1968137"/>
            <a:ext cx="1558406" cy="193271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" name="Shape 56"/>
          <p:cNvSpPr/>
          <p:nvPr>
            <p:ph type="pic" sz="quarter" idx="15"/>
          </p:nvPr>
        </p:nvSpPr>
        <p:spPr>
          <a:xfrm>
            <a:off x="6548956" y="1968137"/>
            <a:ext cx="1558406" cy="193271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7" name="Shape 57"/>
          <p:cNvSpPr/>
          <p:nvPr>
            <p:ph type="pic" sz="quarter" idx="16"/>
          </p:nvPr>
        </p:nvSpPr>
        <p:spPr>
          <a:xfrm>
            <a:off x="9218134" y="1968137"/>
            <a:ext cx="1558406" cy="193271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idx="13"/>
          </p:nvPr>
        </p:nvSpPr>
        <p:spPr>
          <a:xfrm>
            <a:off x="3796391" y="0"/>
            <a:ext cx="839560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pic" idx="13"/>
          </p:nvPr>
        </p:nvSpPr>
        <p:spPr>
          <a:xfrm>
            <a:off x="0" y="-2"/>
            <a:ext cx="12192000" cy="28628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890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Shape 174"/>
          <p:cNvSpPr/>
          <p:nvPr/>
        </p:nvSpPr>
        <p:spPr>
          <a:xfrm>
            <a:off x="1647568" y="2526030"/>
            <a:ext cx="9163564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200">
                <a:solidFill>
                  <a:srgbClr val="21233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Ochrana osobných údajov v rámci posudzovania zdravotnej spôsobilosti zamestnancov    </a:t>
            </a:r>
          </a:p>
        </p:txBody>
      </p:sp>
      <p:grpSp>
        <p:nvGrpSpPr>
          <p:cNvPr id="178" name="Group 178"/>
          <p:cNvGrpSpPr/>
          <p:nvPr/>
        </p:nvGrpSpPr>
        <p:grpSpPr>
          <a:xfrm>
            <a:off x="4136571" y="3708687"/>
            <a:ext cx="3918859" cy="48784"/>
            <a:chOff x="0" y="0"/>
            <a:chExt cx="3918857" cy="48782"/>
          </a:xfrm>
        </p:grpSpPr>
        <p:sp>
          <p:nvSpPr>
            <p:cNvPr id="175" name="Shape 175"/>
            <p:cNvSpPr/>
            <p:nvPr/>
          </p:nvSpPr>
          <p:spPr>
            <a:xfrm>
              <a:off x="0" y="0"/>
              <a:ext cx="1188721" cy="48783"/>
            </a:xfrm>
            <a:prstGeom prst="rect">
              <a:avLst/>
            </a:prstGeom>
            <a:solidFill>
              <a:srgbClr val="28659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6" name="Shape 176"/>
            <p:cNvSpPr/>
            <p:nvPr/>
          </p:nvSpPr>
          <p:spPr>
            <a:xfrm>
              <a:off x="2730138" y="-1"/>
              <a:ext cx="1188720" cy="48783"/>
            </a:xfrm>
            <a:prstGeom prst="rect">
              <a:avLst/>
            </a:prstGeom>
            <a:solidFill>
              <a:srgbClr val="36C4A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7" name="Shape 177"/>
            <p:cNvSpPr/>
            <p:nvPr/>
          </p:nvSpPr>
          <p:spPr>
            <a:xfrm>
              <a:off x="1188719" y="-1"/>
              <a:ext cx="1541420" cy="48783"/>
            </a:xfrm>
            <a:prstGeom prst="rect">
              <a:avLst/>
            </a:prstGeom>
            <a:solidFill>
              <a:srgbClr val="3EB9D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82" name="Group 182"/>
          <p:cNvGrpSpPr/>
          <p:nvPr/>
        </p:nvGrpSpPr>
        <p:grpSpPr>
          <a:xfrm>
            <a:off x="-1" y="6768265"/>
            <a:ext cx="12192001" cy="89736"/>
            <a:chOff x="0" y="0"/>
            <a:chExt cx="12192000" cy="89735"/>
          </a:xfrm>
        </p:grpSpPr>
        <p:sp>
          <p:nvSpPr>
            <p:cNvPr id="179" name="Shape 179"/>
            <p:cNvSpPr/>
            <p:nvPr/>
          </p:nvSpPr>
          <p:spPr>
            <a:xfrm>
              <a:off x="-1" y="-1"/>
              <a:ext cx="4064001" cy="89737"/>
            </a:xfrm>
            <a:prstGeom prst="rect">
              <a:avLst/>
            </a:prstGeom>
            <a:solidFill>
              <a:srgbClr val="28659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0" name="Shape 180"/>
            <p:cNvSpPr/>
            <p:nvPr/>
          </p:nvSpPr>
          <p:spPr>
            <a:xfrm>
              <a:off x="8128000" y="-1"/>
              <a:ext cx="4064000" cy="89737"/>
            </a:xfrm>
            <a:prstGeom prst="rect">
              <a:avLst/>
            </a:prstGeom>
            <a:solidFill>
              <a:srgbClr val="36C4A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4064000" y="-1"/>
              <a:ext cx="4064000" cy="89737"/>
            </a:xfrm>
            <a:prstGeom prst="rect">
              <a:avLst/>
            </a:prstGeom>
            <a:solidFill>
              <a:srgbClr val="3EB9D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85" name="Group 185"/>
          <p:cNvGrpSpPr/>
          <p:nvPr/>
        </p:nvGrpSpPr>
        <p:grpSpPr>
          <a:xfrm>
            <a:off x="2228593" y="6181245"/>
            <a:ext cx="7734813" cy="329671"/>
            <a:chOff x="0" y="0"/>
            <a:chExt cx="7734811" cy="329669"/>
          </a:xfrm>
        </p:grpSpPr>
        <p:sp>
          <p:nvSpPr>
            <p:cNvPr id="183" name="Shape 183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184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86" name="Shape 186"/>
          <p:cNvSpPr/>
          <p:nvPr/>
        </p:nvSpPr>
        <p:spPr>
          <a:xfrm>
            <a:off x="3495938" y="4931398"/>
            <a:ext cx="5466824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21233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JUDr. Marek Švec, PhD., LL.M.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8" name="Group 278"/>
          <p:cNvGrpSpPr/>
          <p:nvPr/>
        </p:nvGrpSpPr>
        <p:grpSpPr>
          <a:xfrm>
            <a:off x="2228593" y="6208195"/>
            <a:ext cx="7734813" cy="329671"/>
            <a:chOff x="0" y="0"/>
            <a:chExt cx="7734811" cy="329669"/>
          </a:xfrm>
        </p:grpSpPr>
        <p:sp>
          <p:nvSpPr>
            <p:cNvPr id="276" name="Shape 276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277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82" name="Group 282"/>
          <p:cNvGrpSpPr/>
          <p:nvPr/>
        </p:nvGrpSpPr>
        <p:grpSpPr>
          <a:xfrm>
            <a:off x="-1" y="6768265"/>
            <a:ext cx="12192001" cy="89736"/>
            <a:chOff x="0" y="0"/>
            <a:chExt cx="12192000" cy="89735"/>
          </a:xfrm>
        </p:grpSpPr>
        <p:sp>
          <p:nvSpPr>
            <p:cNvPr id="279" name="Shape 279"/>
            <p:cNvSpPr/>
            <p:nvPr/>
          </p:nvSpPr>
          <p:spPr>
            <a:xfrm>
              <a:off x="-1" y="-1"/>
              <a:ext cx="4064001" cy="89737"/>
            </a:xfrm>
            <a:prstGeom prst="rect">
              <a:avLst/>
            </a:prstGeom>
            <a:solidFill>
              <a:srgbClr val="28659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8128000" y="-1"/>
              <a:ext cx="4064000" cy="89737"/>
            </a:xfrm>
            <a:prstGeom prst="rect">
              <a:avLst/>
            </a:prstGeom>
            <a:solidFill>
              <a:srgbClr val="36C4A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1" name="Shape 281"/>
            <p:cNvSpPr/>
            <p:nvPr/>
          </p:nvSpPr>
          <p:spPr>
            <a:xfrm>
              <a:off x="4064000" y="-1"/>
              <a:ext cx="4064000" cy="89737"/>
            </a:xfrm>
            <a:prstGeom prst="rect">
              <a:avLst/>
            </a:prstGeom>
            <a:solidFill>
              <a:srgbClr val="3EB9D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83" name="Shape 283"/>
          <p:cNvSpPr/>
          <p:nvPr/>
        </p:nvSpPr>
        <p:spPr>
          <a:xfrm>
            <a:off x="1647568" y="2988012"/>
            <a:ext cx="8896865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200">
                <a:solidFill>
                  <a:srgbClr val="21233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ĎAKUJEM </a:t>
            </a:r>
          </a:p>
          <a:p>
            <a:pPr algn="ctr">
              <a:defRPr sz="3200">
                <a:solidFill>
                  <a:srgbClr val="21233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ZA POZORNOSŤ</a:t>
            </a:r>
          </a:p>
        </p:txBody>
      </p:sp>
      <p:sp>
        <p:nvSpPr>
          <p:cNvPr id="284" name="Shape 284"/>
          <p:cNvSpPr/>
          <p:nvPr/>
        </p:nvSpPr>
        <p:spPr>
          <a:xfrm>
            <a:off x="5708633" y="2031699"/>
            <a:ext cx="767827" cy="793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13" h="20947" fill="norm" stroke="1" extrusionOk="0">
                <a:moveTo>
                  <a:pt x="19185" y="7104"/>
                </a:moveTo>
                <a:cubicBezTo>
                  <a:pt x="17434" y="2981"/>
                  <a:pt x="14418" y="-346"/>
                  <a:pt x="12667" y="29"/>
                </a:cubicBezTo>
                <a:cubicBezTo>
                  <a:pt x="10088" y="1341"/>
                  <a:pt x="14418" y="6307"/>
                  <a:pt x="1477" y="11274"/>
                </a:cubicBezTo>
                <a:cubicBezTo>
                  <a:pt x="164" y="11696"/>
                  <a:pt x="-274" y="13336"/>
                  <a:pt x="164" y="14601"/>
                </a:cubicBezTo>
                <a:cubicBezTo>
                  <a:pt x="602" y="15444"/>
                  <a:pt x="2304" y="16662"/>
                  <a:pt x="3666" y="16287"/>
                </a:cubicBezTo>
                <a:lnTo>
                  <a:pt x="4493" y="15866"/>
                </a:lnTo>
                <a:cubicBezTo>
                  <a:pt x="5369" y="17084"/>
                  <a:pt x="6245" y="16287"/>
                  <a:pt x="6245" y="17084"/>
                </a:cubicBezTo>
                <a:cubicBezTo>
                  <a:pt x="6683" y="17927"/>
                  <a:pt x="7510" y="19567"/>
                  <a:pt x="7510" y="19989"/>
                </a:cubicBezTo>
                <a:cubicBezTo>
                  <a:pt x="7948" y="20410"/>
                  <a:pt x="8385" y="21254"/>
                  <a:pt x="8823" y="20832"/>
                </a:cubicBezTo>
                <a:cubicBezTo>
                  <a:pt x="9261" y="20832"/>
                  <a:pt x="10964" y="20410"/>
                  <a:pt x="11402" y="19989"/>
                </a:cubicBezTo>
                <a:cubicBezTo>
                  <a:pt x="12229" y="19989"/>
                  <a:pt x="12229" y="19567"/>
                  <a:pt x="11840" y="19145"/>
                </a:cubicBezTo>
                <a:cubicBezTo>
                  <a:pt x="11840" y="18771"/>
                  <a:pt x="10964" y="18349"/>
                  <a:pt x="10964" y="17927"/>
                </a:cubicBezTo>
                <a:cubicBezTo>
                  <a:pt x="10526" y="17506"/>
                  <a:pt x="10088" y="15866"/>
                  <a:pt x="9650" y="15444"/>
                </a:cubicBezTo>
                <a:cubicBezTo>
                  <a:pt x="9261" y="15022"/>
                  <a:pt x="10088" y="14179"/>
                  <a:pt x="10964" y="14179"/>
                </a:cubicBezTo>
                <a:cubicBezTo>
                  <a:pt x="16996" y="13804"/>
                  <a:pt x="17872" y="17084"/>
                  <a:pt x="20012" y="16287"/>
                </a:cubicBezTo>
                <a:cubicBezTo>
                  <a:pt x="21326" y="15866"/>
                  <a:pt x="21326" y="11274"/>
                  <a:pt x="19185" y="7104"/>
                </a:cubicBezTo>
                <a:close/>
                <a:moveTo>
                  <a:pt x="18699" y="14179"/>
                </a:moveTo>
                <a:cubicBezTo>
                  <a:pt x="18261" y="14179"/>
                  <a:pt x="15683" y="12539"/>
                  <a:pt x="14418" y="9212"/>
                </a:cubicBezTo>
                <a:cubicBezTo>
                  <a:pt x="13104" y="5886"/>
                  <a:pt x="13104" y="2559"/>
                  <a:pt x="13542" y="2559"/>
                </a:cubicBezTo>
                <a:cubicBezTo>
                  <a:pt x="13980" y="2559"/>
                  <a:pt x="16121" y="4621"/>
                  <a:pt x="17434" y="7947"/>
                </a:cubicBezTo>
                <a:cubicBezTo>
                  <a:pt x="19185" y="11274"/>
                  <a:pt x="18699" y="13804"/>
                  <a:pt x="18699" y="14179"/>
                </a:cubicBezTo>
                <a:close/>
              </a:path>
            </a:pathLst>
          </a:custGeom>
          <a:solidFill>
            <a:srgbClr val="00B0F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/>
            </a:pPr>
          </a:p>
        </p:txBody>
      </p:sp>
      <p:grpSp>
        <p:nvGrpSpPr>
          <p:cNvPr id="288" name="Group 288"/>
          <p:cNvGrpSpPr/>
          <p:nvPr/>
        </p:nvGrpSpPr>
        <p:grpSpPr>
          <a:xfrm>
            <a:off x="4136571" y="4140818"/>
            <a:ext cx="3918859" cy="48784"/>
            <a:chOff x="0" y="0"/>
            <a:chExt cx="3918857" cy="48782"/>
          </a:xfrm>
        </p:grpSpPr>
        <p:sp>
          <p:nvSpPr>
            <p:cNvPr id="285" name="Shape 285"/>
            <p:cNvSpPr/>
            <p:nvPr/>
          </p:nvSpPr>
          <p:spPr>
            <a:xfrm>
              <a:off x="0" y="0"/>
              <a:ext cx="1188721" cy="48783"/>
            </a:xfrm>
            <a:prstGeom prst="rect">
              <a:avLst/>
            </a:prstGeom>
            <a:solidFill>
              <a:srgbClr val="28659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6" name="Shape 286"/>
            <p:cNvSpPr/>
            <p:nvPr/>
          </p:nvSpPr>
          <p:spPr>
            <a:xfrm>
              <a:off x="2730138" y="-1"/>
              <a:ext cx="1188720" cy="48783"/>
            </a:xfrm>
            <a:prstGeom prst="rect">
              <a:avLst/>
            </a:prstGeom>
            <a:solidFill>
              <a:srgbClr val="36C4A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7" name="Shape 287"/>
            <p:cNvSpPr/>
            <p:nvPr/>
          </p:nvSpPr>
          <p:spPr>
            <a:xfrm>
              <a:off x="1188719" y="-1"/>
              <a:ext cx="1541420" cy="48783"/>
            </a:xfrm>
            <a:prstGeom prst="rect">
              <a:avLst/>
            </a:prstGeom>
            <a:solidFill>
              <a:srgbClr val="3EB9D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hape 189"/>
          <p:cNvSpPr/>
          <p:nvPr>
            <p:ph type="body" idx="1"/>
          </p:nvPr>
        </p:nvSpPr>
        <p:spPr>
          <a:xfrm>
            <a:off x="838200" y="193228"/>
            <a:ext cx="10515600" cy="647154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b="1" u="sng"/>
            </a:pPr>
            <a:r>
              <a:t>Vymedzenie okruhov problémov:</a:t>
            </a:r>
          </a:p>
          <a:p>
            <a:pPr marL="0" indent="0">
              <a:buSzTx/>
              <a:buFontTx/>
              <a:buNone/>
              <a:defRPr b="1"/>
            </a:pPr>
          </a:p>
          <a:p>
            <a:pPr marL="0" indent="0">
              <a:buSzTx/>
              <a:buFontTx/>
              <a:buNone/>
              <a:defRPr b="1"/>
            </a:pPr>
            <a:r>
              <a:t>     vzájomné prekrývanie viacerých právnych režimov </a:t>
            </a:r>
          </a:p>
          <a:p>
            <a:pPr marL="0" indent="0">
              <a:buSzTx/>
              <a:buFontTx/>
              <a:buNone/>
              <a:defRPr b="1"/>
            </a:pPr>
            <a:r>
              <a:t>     osobitných právnych predpisov </a:t>
            </a:r>
            <a:r>
              <a:rPr b="0"/>
              <a:t>(ZP, z. o ochrane osobných</a:t>
            </a:r>
            <a:endParaRPr b="0"/>
          </a:p>
          <a:p>
            <a:pPr marL="0" indent="0">
              <a:buSzTx/>
              <a:buFontTx/>
              <a:buNone/>
              <a:defRPr b="1"/>
            </a:pPr>
            <a:r>
              <a:rPr b="0"/>
              <a:t>     údajov, z. o posk. zdravot. starostl.)</a:t>
            </a:r>
          </a:p>
          <a:p>
            <a:pPr marL="0" indent="0">
              <a:buSzTx/>
              <a:buFontTx/>
              <a:buNone/>
              <a:defRPr b="1"/>
            </a:pPr>
          </a:p>
          <a:p>
            <a:pPr marL="0" indent="0">
              <a:buSzTx/>
              <a:buFontTx/>
              <a:buNone/>
              <a:defRPr b="1"/>
            </a:pPr>
            <a:r>
              <a:t>     nedostatočné vymedzenie spojenia “posudzovanie </a:t>
            </a:r>
          </a:p>
          <a:p>
            <a:pPr marL="0" indent="0">
              <a:buSzTx/>
              <a:buFontTx/>
              <a:buNone/>
              <a:defRPr b="1"/>
            </a:pPr>
            <a:r>
              <a:t>     zdravotného stavu zamestnanca” a jeho obsahu </a:t>
            </a:r>
            <a:r>
              <a:rPr b="0"/>
              <a:t>(čo môže </a:t>
            </a:r>
            <a:endParaRPr b="0"/>
          </a:p>
          <a:p>
            <a:pPr marL="0" indent="0">
              <a:buSzTx/>
              <a:buFontTx/>
              <a:buNone/>
              <a:defRPr b="1"/>
            </a:pPr>
            <a:r>
              <a:rPr b="0"/>
              <a:t>     reálne v praxi zamestnávateľ skutočne preskúmavať a kedy?)</a:t>
            </a:r>
          </a:p>
          <a:p>
            <a:pPr marL="0" indent="0">
              <a:buSzTx/>
              <a:buFontTx/>
              <a:buNone/>
              <a:defRPr b="1"/>
            </a:pPr>
          </a:p>
          <a:p>
            <a:pPr marL="0" indent="0">
              <a:buSzTx/>
              <a:buFontTx/>
              <a:buNone/>
              <a:defRPr b="1"/>
            </a:pPr>
            <a:r>
              <a:t>     je/môže byť obligatórnou súčasťou posudzovania </a:t>
            </a:r>
          </a:p>
          <a:p>
            <a:pPr marL="0" indent="0">
              <a:buSzTx/>
              <a:buFontTx/>
              <a:buNone/>
              <a:defRPr b="1"/>
            </a:pPr>
            <a:r>
              <a:t>     zdravotného stavu zamestnancov aj posudzovanie ich </a:t>
            </a:r>
          </a:p>
          <a:p>
            <a:pPr marL="0" indent="0">
              <a:buSzTx/>
              <a:buFontTx/>
              <a:buNone/>
              <a:defRPr b="1"/>
            </a:pPr>
            <a:r>
              <a:t>     psychickej “normálnosti” (spôsobilosti na výkon práce?)</a:t>
            </a:r>
          </a:p>
        </p:txBody>
      </p:sp>
      <p:sp>
        <p:nvSpPr>
          <p:cNvPr id="190" name="Shape 190"/>
          <p:cNvSpPr/>
          <p:nvPr/>
        </p:nvSpPr>
        <p:spPr>
          <a:xfrm>
            <a:off x="1134239" y="3315039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191" name="Shape 191"/>
          <p:cNvSpPr/>
          <p:nvPr/>
        </p:nvSpPr>
        <p:spPr>
          <a:xfrm>
            <a:off x="1134239" y="1356634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192" name="Shape 192"/>
          <p:cNvSpPr/>
          <p:nvPr/>
        </p:nvSpPr>
        <p:spPr>
          <a:xfrm>
            <a:off x="1134239" y="5273443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grpSp>
        <p:nvGrpSpPr>
          <p:cNvPr id="195" name="Group 195"/>
          <p:cNvGrpSpPr/>
          <p:nvPr/>
        </p:nvGrpSpPr>
        <p:grpSpPr>
          <a:xfrm>
            <a:off x="2228594" y="6543964"/>
            <a:ext cx="7734812" cy="329671"/>
            <a:chOff x="0" y="0"/>
            <a:chExt cx="7734811" cy="329669"/>
          </a:xfrm>
        </p:grpSpPr>
        <p:sp>
          <p:nvSpPr>
            <p:cNvPr id="193" name="Shape 193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194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Shape 198"/>
          <p:cNvSpPr/>
          <p:nvPr>
            <p:ph type="body" idx="1"/>
          </p:nvPr>
        </p:nvSpPr>
        <p:spPr>
          <a:xfrm>
            <a:off x="838200" y="193228"/>
            <a:ext cx="10515600" cy="6471544"/>
          </a:xfrm>
          <a:prstGeom prst="rect">
            <a:avLst/>
          </a:prstGeom>
        </p:spPr>
        <p:txBody>
          <a:bodyPr/>
          <a:lstStyle/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 u="sng"/>
            </a:pPr>
            <a:r>
              <a:t>1. Z čoho primárne vychádzame?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základný právny (nedostatočný?) rámec - všeobecné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formulácie k slobode zamestnávateľa a diskriminácii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</a:t>
            </a:r>
            <a:r>
              <a:rPr b="0"/>
              <a:t>čl. 2 a §41 ZP, §62 zákona o službách zamestnanosti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informačné povinnosti zamestnanca i zamestnávateľa vs. 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pracovný posudok, zápočtový list - </a:t>
            </a:r>
            <a:r>
              <a:rPr b="0"/>
              <a:t>§41 ZP, §75 ZP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Zamestnávateľ môže v súčasnosti vyžadovať informácie 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týkajúce sa zdravotnej alebo psychologickej spôsobilosti, len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vtedy, ak sa na daný výkon práce takáto spôsobilosť </a:t>
            </a:r>
          </a:p>
          <a:p>
            <a:pPr marL="0" indent="0" defTabSz="886968">
              <a:spcBef>
                <a:spcPts val="900"/>
              </a:spcBef>
              <a:buSzTx/>
              <a:buFontTx/>
              <a:buNone/>
              <a:defRPr b="1" sz="2716"/>
            </a:pPr>
            <a:r>
              <a:t>     vyžaduje podľa osobitného zákona. </a:t>
            </a:r>
          </a:p>
        </p:txBody>
      </p:sp>
      <p:sp>
        <p:nvSpPr>
          <p:cNvPr id="199" name="Shape 199"/>
          <p:cNvSpPr/>
          <p:nvPr/>
        </p:nvSpPr>
        <p:spPr>
          <a:xfrm>
            <a:off x="981839" y="3315038"/>
            <a:ext cx="233751" cy="2279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200" name="Shape 200"/>
          <p:cNvSpPr/>
          <p:nvPr/>
        </p:nvSpPr>
        <p:spPr>
          <a:xfrm>
            <a:off x="981839" y="1343934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201" name="Shape 201"/>
          <p:cNvSpPr/>
          <p:nvPr/>
        </p:nvSpPr>
        <p:spPr>
          <a:xfrm>
            <a:off x="981839" y="4740043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grpSp>
        <p:nvGrpSpPr>
          <p:cNvPr id="204" name="Group 204"/>
          <p:cNvGrpSpPr/>
          <p:nvPr/>
        </p:nvGrpSpPr>
        <p:grpSpPr>
          <a:xfrm>
            <a:off x="2228594" y="6543964"/>
            <a:ext cx="7734812" cy="329671"/>
            <a:chOff x="0" y="0"/>
            <a:chExt cx="7734811" cy="329669"/>
          </a:xfrm>
        </p:grpSpPr>
        <p:sp>
          <p:nvSpPr>
            <p:cNvPr id="202" name="Shape 202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203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11200" y="-256605"/>
            <a:ext cx="12192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Shape 207"/>
          <p:cNvSpPr/>
          <p:nvPr>
            <p:ph type="body" idx="1"/>
          </p:nvPr>
        </p:nvSpPr>
        <p:spPr>
          <a:xfrm>
            <a:off x="359320" y="180528"/>
            <a:ext cx="10854780" cy="5983735"/>
          </a:xfrm>
          <a:prstGeom prst="rect">
            <a:avLst/>
          </a:prstGeom>
        </p:spPr>
        <p:txBody>
          <a:bodyPr/>
          <a:lstStyle/>
          <a:p>
            <a:pPr marL="0" indent="0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t>Preskúmanie zdravotného stavu zamestnanca v zmysle osobitných právnych predpisov</a:t>
            </a:r>
          </a:p>
          <a:p>
            <a:pPr marL="0" indent="0" defTabSz="832104">
              <a:spcBef>
                <a:spcPts val="900"/>
              </a:spcBef>
              <a:buSzTx/>
              <a:buFontTx/>
              <a:buNone/>
              <a:defRPr b="1" sz="2548"/>
            </a:pPr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t>      základná premisa - </a:t>
            </a:r>
            <a:r>
              <a:rPr b="0"/>
              <a:t>ak určitý druh práce teda vyžaduje osobitnú</a:t>
            </a:r>
            <a:endParaRPr b="0"/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rPr b="0"/>
              <a:t>      spôsobilosť zamestnanca, zamestnávateľ smie uzatvoriť pracovný</a:t>
            </a:r>
            <a:endParaRPr b="0"/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rPr b="0"/>
              <a:t>      pomer len s osobou, ktorá tieto osobitné predpoklady spĺňa.</a:t>
            </a:r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t>      Zisťovanie zdravotného stavu zamestnanca, </a:t>
            </a:r>
            <a:r>
              <a:rPr b="0"/>
              <a:t>ako aj</a:t>
            </a:r>
            <a:r>
              <a:t> zisťovanie </a:t>
            </a:r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t>      jeho psychickej spôsobilosti </a:t>
            </a:r>
            <a:r>
              <a:rPr b="0"/>
              <a:t>na výkon určitého druhu práce</a:t>
            </a:r>
            <a:endParaRPr b="0"/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rPr b="0"/>
              <a:t>      smeruje k tomu, aby zamestnávateľ mal preukázané, či zamestnanec</a:t>
            </a:r>
            <a:endParaRPr b="0"/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rPr b="0"/>
              <a:t>     </a:t>
            </a:r>
            <a:r>
              <a:t> je spôsobilý vykonávať </a:t>
            </a:r>
            <a:r>
              <a:rPr b="0"/>
              <a:t>dohodnutý druh práce a či v prípade, ak túto</a:t>
            </a:r>
            <a:endParaRPr b="0"/>
          </a:p>
          <a:p>
            <a:pPr marL="0" indent="0" algn="just" defTabSz="832104">
              <a:spcBef>
                <a:spcPts val="900"/>
              </a:spcBef>
              <a:buSzTx/>
              <a:buFontTx/>
              <a:buNone/>
              <a:defRPr b="1" sz="2548"/>
            </a:pPr>
            <a:r>
              <a:rPr b="0"/>
              <a:t>      prácu bude vykonávať, </a:t>
            </a:r>
            <a:r>
              <a:t>nebude ohrozený jeho život a zdravie.</a:t>
            </a:r>
          </a:p>
        </p:txBody>
      </p:sp>
      <p:sp>
        <p:nvSpPr>
          <p:cNvPr id="208" name="Shape 208"/>
          <p:cNvSpPr/>
          <p:nvPr/>
        </p:nvSpPr>
        <p:spPr>
          <a:xfrm>
            <a:off x="638939" y="15959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209" name="Shape 209"/>
          <p:cNvSpPr/>
          <p:nvPr/>
        </p:nvSpPr>
        <p:spPr>
          <a:xfrm>
            <a:off x="-897761" y="25484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gradFill>
            <a:gsLst>
              <a:gs pos="0">
                <a:srgbClr val="80B860"/>
              </a:gs>
              <a:gs pos="50000">
                <a:srgbClr val="6FB242"/>
              </a:gs>
              <a:gs pos="100000">
                <a:srgbClr val="61A236"/>
              </a:gs>
            </a:gsLst>
            <a:lin ang="5400000"/>
          </a:gradFill>
          <a:ln w="6350">
            <a:solidFill>
              <a:schemeClr val="accent1"/>
            </a:solidFill>
            <a:miter/>
          </a:ln>
          <a:effectLst>
            <a:outerShdw sx="100000" sy="100000" kx="0" ky="0" algn="b" rotWithShape="0" blurRad="63500" dist="19050" dir="5400000">
              <a:srgbClr val="000000">
                <a:alpha val="63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0" name="Shape 210"/>
          <p:cNvSpPr/>
          <p:nvPr/>
        </p:nvSpPr>
        <p:spPr>
          <a:xfrm>
            <a:off x="638939" y="34247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grpSp>
        <p:nvGrpSpPr>
          <p:cNvPr id="213" name="Group 213"/>
          <p:cNvGrpSpPr/>
          <p:nvPr/>
        </p:nvGrpSpPr>
        <p:grpSpPr>
          <a:xfrm>
            <a:off x="2228594" y="6346345"/>
            <a:ext cx="7734812" cy="329671"/>
            <a:chOff x="0" y="0"/>
            <a:chExt cx="7734811" cy="329669"/>
          </a:xfrm>
        </p:grpSpPr>
        <p:sp>
          <p:nvSpPr>
            <p:cNvPr id="211" name="Shape 211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212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11200" y="-256605"/>
            <a:ext cx="12192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Shape 216"/>
          <p:cNvSpPr/>
          <p:nvPr>
            <p:ph type="body" idx="1"/>
          </p:nvPr>
        </p:nvSpPr>
        <p:spPr>
          <a:xfrm>
            <a:off x="359320" y="180528"/>
            <a:ext cx="10854780" cy="5983735"/>
          </a:xfrm>
          <a:prstGeom prst="rect">
            <a:avLst/>
          </a:prstGeom>
        </p:spPr>
        <p:txBody>
          <a:bodyPr/>
          <a:lstStyle/>
          <a:p>
            <a:pPr marL="0" indent="0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t>Preskúmanie zdravotného stavu zamestnanca v zmysle osobitných právnych predpisov - priama väzba (druh práce - vyšetrenie) </a:t>
            </a:r>
          </a:p>
          <a:p>
            <a:pPr marL="0" indent="0" defTabSz="850391">
              <a:spcBef>
                <a:spcPts val="900"/>
              </a:spcBef>
              <a:buSzTx/>
              <a:buFontTx/>
              <a:buNone/>
              <a:defRPr b="1" sz="2604"/>
            </a:pPr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t>     </a:t>
            </a:r>
            <a:r>
              <a:rPr b="0"/>
              <a:t>zamestnávateľ na účel výberu vhodného uchádzača môže</a:t>
            </a:r>
            <a:endParaRPr b="0"/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rPr b="0"/>
              <a:t>     spracúvať výlučne informáciu, </a:t>
            </a:r>
            <a:r>
              <a:t>či je uchádzač spôsobilý/</a:t>
            </a:r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t>     nespôsobilý vykonávať prácu</a:t>
            </a:r>
            <a:r>
              <a:rPr b="0"/>
              <a:t> na určenej pracovnej pozícii</a:t>
            </a:r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t>     </a:t>
            </a:r>
            <a:r>
              <a:rPr b="0"/>
              <a:t>zamestnanec za určitých okolností musí takýto zásah strpieť,</a:t>
            </a:r>
            <a:endParaRPr b="0"/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rPr b="0"/>
              <a:t>     ak to pre výkon práce vyžadujú osobitné právne predpisy</a:t>
            </a:r>
            <a:endParaRPr b="0"/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rPr b="0"/>
              <a:t>     (najmä predpisy v oblasti BOZP) </a:t>
            </a:r>
            <a:endParaRPr b="0"/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endParaRPr b="0"/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rPr b="0"/>
              <a:t>      charakter a obsah lekárskeho vyšetrenia určuje osobitný právny</a:t>
            </a:r>
            <a:endParaRPr b="0"/>
          </a:p>
          <a:p>
            <a:pPr marL="0" indent="0" algn="just" defTabSz="850391">
              <a:spcBef>
                <a:spcPts val="900"/>
              </a:spcBef>
              <a:buSzTx/>
              <a:buFontTx/>
              <a:buNone/>
              <a:defRPr b="1" sz="2604"/>
            </a:pPr>
            <a:r>
              <a:rPr b="0"/>
              <a:t>      predpis a zdravtnícky pracovník</a:t>
            </a:r>
          </a:p>
        </p:txBody>
      </p:sp>
      <p:sp>
        <p:nvSpPr>
          <p:cNvPr id="217" name="Shape 217"/>
          <p:cNvSpPr/>
          <p:nvPr/>
        </p:nvSpPr>
        <p:spPr>
          <a:xfrm>
            <a:off x="638939" y="15578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218" name="Shape 218"/>
          <p:cNvSpPr/>
          <p:nvPr/>
        </p:nvSpPr>
        <p:spPr>
          <a:xfrm>
            <a:off x="-897761" y="25484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gradFill>
            <a:gsLst>
              <a:gs pos="0">
                <a:srgbClr val="80B860"/>
              </a:gs>
              <a:gs pos="50000">
                <a:srgbClr val="6FB242"/>
              </a:gs>
              <a:gs pos="100000">
                <a:srgbClr val="61A236"/>
              </a:gs>
            </a:gsLst>
            <a:lin ang="5400000"/>
          </a:gradFill>
          <a:ln w="6350">
            <a:solidFill>
              <a:schemeClr val="accent1"/>
            </a:solidFill>
            <a:miter/>
          </a:ln>
          <a:effectLst>
            <a:outerShdw sx="100000" sy="100000" kx="0" ky="0" algn="b" rotWithShape="0" blurRad="63500" dist="19050" dir="5400000">
              <a:srgbClr val="000000">
                <a:alpha val="63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9" name="Shape 219"/>
          <p:cNvSpPr/>
          <p:nvPr/>
        </p:nvSpPr>
        <p:spPr>
          <a:xfrm>
            <a:off x="638939" y="34120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grpSp>
        <p:nvGrpSpPr>
          <p:cNvPr id="222" name="Group 222"/>
          <p:cNvGrpSpPr/>
          <p:nvPr/>
        </p:nvGrpSpPr>
        <p:grpSpPr>
          <a:xfrm>
            <a:off x="2228594" y="6346345"/>
            <a:ext cx="7734812" cy="329671"/>
            <a:chOff x="0" y="0"/>
            <a:chExt cx="7734811" cy="329669"/>
          </a:xfrm>
        </p:grpSpPr>
        <p:sp>
          <p:nvSpPr>
            <p:cNvPr id="220" name="Shape 220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221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23" name="Shape 223"/>
          <p:cNvSpPr/>
          <p:nvPr/>
        </p:nvSpPr>
        <p:spPr>
          <a:xfrm>
            <a:off x="638939" y="52662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Shape 226"/>
          <p:cNvSpPr/>
          <p:nvPr>
            <p:ph type="body" idx="1"/>
          </p:nvPr>
        </p:nvSpPr>
        <p:spPr>
          <a:xfrm>
            <a:off x="838200" y="177735"/>
            <a:ext cx="10515600" cy="5921307"/>
          </a:xfrm>
          <a:prstGeom prst="rect">
            <a:avLst/>
          </a:prstGeom>
        </p:spPr>
        <p:txBody>
          <a:bodyPr/>
          <a:lstStyle/>
          <a:p>
            <a:pPr marL="0" indent="0" defTabSz="868680">
              <a:spcBef>
                <a:spcPts val="900"/>
              </a:spcBef>
              <a:buSzTx/>
              <a:buFontTx/>
              <a:buNone/>
              <a:defRPr b="1" sz="2660"/>
            </a:pPr>
            <a:r>
              <a:t>Preskúmanie zdravotného stavu zamestnanca v zmysle osobitných právnych predpisov - väzba (rozhodnutie zamestnávateľa)</a:t>
            </a:r>
          </a:p>
          <a:p>
            <a:pPr marL="0" indent="0" defTabSz="868680">
              <a:spcBef>
                <a:spcPts val="900"/>
              </a:spcBef>
              <a:buSzTx/>
              <a:buFontTx/>
              <a:buNone/>
              <a:defRPr b="1" sz="2660"/>
            </a:pP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  <a:r>
              <a:t>zamestnávateľ ustanoví psychologickú spôsobilosť ako</a:t>
            </a: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  <a:r>
              <a:t>požiadavku pre obsadenie pracovnej pozície - bez opory v</a:t>
            </a: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  <a:r>
              <a:t>osobitných právnych predpisoch</a:t>
            </a: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  <a:r>
              <a:t>ukladanie povinností zamestnancom musí byť na základe zákona,</a:t>
            </a: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  <a:r>
              <a:t>v jeho medziach a pri zachovaní základných práv a slobôd, t. j.</a:t>
            </a: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  <a:r>
              <a:t>ustanovenia ZP obsahujúce povinnosti zamestnanca možno</a:t>
            </a:r>
          </a:p>
          <a:p>
            <a:pPr marL="0" indent="0" algn="just" defTabSz="868680">
              <a:spcBef>
                <a:spcPts val="900"/>
              </a:spcBef>
              <a:buSzTx/>
              <a:buFontTx/>
              <a:buNone/>
              <a:defRPr sz="2660"/>
            </a:pPr>
            <a:r>
              <a:t>považovať za kogentné, od ktorých sa nemožno odchýliť</a:t>
            </a:r>
          </a:p>
          <a:p>
            <a:pPr marL="0" indent="0" algn="just" defTabSz="434340">
              <a:lnSpc>
                <a:spcPct val="107916"/>
              </a:lnSpc>
              <a:spcBef>
                <a:spcPts val="700"/>
              </a:spcBef>
              <a:buSzTx/>
              <a:buFontTx/>
              <a:buNone/>
              <a:tabLst>
                <a:tab pos="419100" algn="l"/>
                <a:tab pos="850900" algn="l"/>
                <a:tab pos="1270000" algn="l"/>
                <a:tab pos="1701800" algn="l"/>
                <a:tab pos="2133600" algn="l"/>
                <a:tab pos="2552700" algn="l"/>
                <a:tab pos="2984500" algn="l"/>
                <a:tab pos="3416300" algn="l"/>
                <a:tab pos="3835400" algn="l"/>
                <a:tab pos="4267200" algn="l"/>
                <a:tab pos="4686300" algn="l"/>
                <a:tab pos="5118100" algn="l"/>
                <a:tab pos="5499100" algn="l"/>
              </a:tabLst>
              <a:defRPr sz="1045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27" name="Shape 227"/>
          <p:cNvSpPr/>
          <p:nvPr/>
        </p:nvSpPr>
        <p:spPr>
          <a:xfrm>
            <a:off x="562739" y="20150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sp>
        <p:nvSpPr>
          <p:cNvPr id="228" name="Shape 228"/>
          <p:cNvSpPr/>
          <p:nvPr/>
        </p:nvSpPr>
        <p:spPr>
          <a:xfrm>
            <a:off x="562739" y="38692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grpSp>
        <p:nvGrpSpPr>
          <p:cNvPr id="231" name="Group 231"/>
          <p:cNvGrpSpPr/>
          <p:nvPr/>
        </p:nvGrpSpPr>
        <p:grpSpPr>
          <a:xfrm>
            <a:off x="2228594" y="6320945"/>
            <a:ext cx="7734812" cy="329671"/>
            <a:chOff x="0" y="0"/>
            <a:chExt cx="7734811" cy="329669"/>
          </a:xfrm>
        </p:grpSpPr>
        <p:sp>
          <p:nvSpPr>
            <p:cNvPr id="229" name="Shape 229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230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Shape 234"/>
          <p:cNvSpPr/>
          <p:nvPr>
            <p:ph type="body" idx="1"/>
          </p:nvPr>
        </p:nvSpPr>
        <p:spPr>
          <a:xfrm>
            <a:off x="838200" y="193228"/>
            <a:ext cx="10515600" cy="5983735"/>
          </a:xfrm>
          <a:prstGeom prst="rect">
            <a:avLst/>
          </a:prstGeom>
        </p:spPr>
        <p:txBody>
          <a:bodyPr/>
          <a:lstStyle/>
          <a:p>
            <a:pPr marL="0" indent="0" defTabSz="841247">
              <a:spcBef>
                <a:spcPts val="900"/>
              </a:spcBef>
              <a:buSzTx/>
              <a:buFontTx/>
              <a:buNone/>
              <a:defRPr b="1" sz="2576"/>
            </a:pPr>
            <a:r>
              <a:rPr u="sng"/>
              <a:t>Reprezentatívnosť</a:t>
            </a:r>
            <a:r>
              <a:t> pri extenzii KZVS</a:t>
            </a:r>
          </a:p>
          <a:p>
            <a:pPr marL="0" indent="0" defTabSz="841247">
              <a:spcBef>
                <a:spcPts val="900"/>
              </a:spcBef>
              <a:buSzTx/>
              <a:buFontTx/>
              <a:buNone/>
              <a:defRPr b="1" sz="2576"/>
            </a:pPr>
          </a:p>
          <a:p>
            <a:pPr marL="0" indent="0" defTabSz="841247">
              <a:spcBef>
                <a:spcPts val="900"/>
              </a:spcBef>
              <a:buSzTx/>
              <a:buFontTx/>
              <a:buNone/>
              <a:defRPr b="1" sz="2576"/>
            </a:pPr>
            <a:r>
              <a:t>      problematické súvislosti:</a:t>
            </a: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t>      a, môže zamestnávateľ určiť psychologickú spôsobilosť ako </a:t>
            </a: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t>          požiadavku - </a:t>
            </a:r>
            <a:r>
              <a:rPr b="1"/>
              <a:t>ÁNO </a:t>
            </a:r>
            <a:r>
              <a:t>(špecifická schopnosť, spôsobilosť)</a:t>
            </a: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t>      b, musíme zohľadňovať predmet psychologického vyšetrenia    </a:t>
            </a: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t>          a jeho formu -</a:t>
            </a:r>
            <a:r>
              <a:rPr b="1"/>
              <a:t> ÁNO </a:t>
            </a:r>
            <a:r>
              <a:t>(čo skúmam a typ psychotestu)</a:t>
            </a: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t>      c, môže byť limitom vzťah primeranosti, proporcionality a</a:t>
            </a: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t>          vzťah ku konkrétnej práci - </a:t>
            </a:r>
            <a:r>
              <a:rPr b="1"/>
              <a:t>ÁNO </a:t>
            </a:r>
            <a:r>
              <a:t>(otázny vzťah k práci)</a:t>
            </a:r>
            <a:endParaRPr b="1"/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rPr b="1"/>
              <a:t>     </a:t>
            </a:r>
            <a:r>
              <a:t> d, plošné nariadenie psychotestov - je v rozpore so ZP</a:t>
            </a: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</a:p>
          <a:p>
            <a:pPr marL="0" indent="0" algn="just" defTabSz="841247">
              <a:spcBef>
                <a:spcPts val="900"/>
              </a:spcBef>
              <a:buSzTx/>
              <a:buFontTx/>
              <a:buNone/>
              <a:defRPr sz="2576"/>
            </a:pPr>
            <a:r>
              <a:t>      e, zamestnanec podľa nás musí strpieť výkon prehliadky</a:t>
            </a:r>
          </a:p>
          <a:p>
            <a:pPr marL="0" indent="0" defTabSz="841247">
              <a:spcBef>
                <a:spcPts val="900"/>
              </a:spcBef>
              <a:buSzTx/>
              <a:buFontTx/>
              <a:buNone/>
              <a:defRPr b="1" sz="2576"/>
            </a:pPr>
            <a:r>
              <a:t>              </a:t>
            </a:r>
          </a:p>
        </p:txBody>
      </p:sp>
      <p:sp>
        <p:nvSpPr>
          <p:cNvPr id="235" name="Shape 235"/>
          <p:cNvSpPr/>
          <p:nvPr/>
        </p:nvSpPr>
        <p:spPr>
          <a:xfrm>
            <a:off x="1108839" y="1341935"/>
            <a:ext cx="233751" cy="227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fill="norm" stroke="1" extrusionOk="0">
                <a:moveTo>
                  <a:pt x="8043" y="21600"/>
                </a:moveTo>
                <a:cubicBezTo>
                  <a:pt x="7769" y="21600"/>
                  <a:pt x="7477" y="21508"/>
                  <a:pt x="7164" y="21321"/>
                </a:cubicBezTo>
                <a:cubicBezTo>
                  <a:pt x="6850" y="21133"/>
                  <a:pt x="6608" y="20917"/>
                  <a:pt x="6436" y="20666"/>
                </a:cubicBezTo>
                <a:lnTo>
                  <a:pt x="266" y="11698"/>
                </a:lnTo>
                <a:cubicBezTo>
                  <a:pt x="88" y="11440"/>
                  <a:pt x="0" y="11121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3"/>
                </a:lnTo>
                <a:cubicBezTo>
                  <a:pt x="8082" y="13281"/>
                  <a:pt x="8302" y="13409"/>
                  <a:pt x="8567" y="13409"/>
                </a:cubicBezTo>
                <a:cubicBezTo>
                  <a:pt x="8827" y="13409"/>
                  <a:pt x="9045" y="13281"/>
                  <a:pt x="9221" y="13023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6"/>
                </a:lnTo>
                <a:cubicBezTo>
                  <a:pt x="10482" y="20931"/>
                  <a:pt x="10237" y="21147"/>
                  <a:pt x="9929" y="21331"/>
                </a:cubicBezTo>
                <a:cubicBezTo>
                  <a:pt x="9620" y="21512"/>
                  <a:pt x="9339" y="21600"/>
                  <a:pt x="9079" y="21600"/>
                </a:cubicBezTo>
                <a:lnTo>
                  <a:pt x="8043" y="21600"/>
                </a:lnTo>
                <a:close/>
              </a:path>
            </a:pathLst>
          </a:custGeom>
          <a:solidFill>
            <a:srgbClr val="22C199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4800">
                <a:solidFill>
                  <a:srgbClr val="FFFFFF"/>
                </a:solidFill>
              </a:defRPr>
            </a:pPr>
          </a:p>
        </p:txBody>
      </p:sp>
      <p:grpSp>
        <p:nvGrpSpPr>
          <p:cNvPr id="238" name="Group 238"/>
          <p:cNvGrpSpPr/>
          <p:nvPr/>
        </p:nvGrpSpPr>
        <p:grpSpPr>
          <a:xfrm>
            <a:off x="2228594" y="6295545"/>
            <a:ext cx="7734812" cy="329671"/>
            <a:chOff x="0" y="0"/>
            <a:chExt cx="7734811" cy="329669"/>
          </a:xfrm>
        </p:grpSpPr>
        <p:sp>
          <p:nvSpPr>
            <p:cNvPr id="236" name="Shape 236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237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image5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4089" t="0" r="4089" b="0"/>
          <a:stretch>
            <a:fillRect/>
          </a:stretch>
        </p:blipFill>
        <p:spPr>
          <a:xfrm>
            <a:off x="3796391" y="0"/>
            <a:ext cx="8395608" cy="6858000"/>
          </a:xfrm>
          <a:prstGeom prst="rect">
            <a:avLst/>
          </a:prstGeom>
        </p:spPr>
      </p:pic>
      <p:sp>
        <p:nvSpPr>
          <p:cNvPr id="241" name="Shape 241"/>
          <p:cNvSpPr/>
          <p:nvPr/>
        </p:nvSpPr>
        <p:spPr>
          <a:xfrm>
            <a:off x="-1" y="0"/>
            <a:ext cx="3864137" cy="6858000"/>
          </a:xfrm>
          <a:prstGeom prst="rect">
            <a:avLst/>
          </a:prstGeom>
          <a:solidFill>
            <a:srgbClr val="21233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2" name="Shape 242"/>
          <p:cNvSpPr/>
          <p:nvPr/>
        </p:nvSpPr>
        <p:spPr>
          <a:xfrm>
            <a:off x="-212565" y="1394169"/>
            <a:ext cx="3864137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Vaše otázky</a:t>
            </a:r>
          </a:p>
          <a:p>
            <a:pPr algn="r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na záver?</a:t>
            </a:r>
          </a:p>
        </p:txBody>
      </p:sp>
      <p:sp>
        <p:nvSpPr>
          <p:cNvPr id="243" name="Shape 243"/>
          <p:cNvSpPr/>
          <p:nvPr/>
        </p:nvSpPr>
        <p:spPr>
          <a:xfrm>
            <a:off x="3864135" y="0"/>
            <a:ext cx="8327865" cy="6858000"/>
          </a:xfrm>
          <a:prstGeom prst="rect">
            <a:avLst/>
          </a:prstGeom>
          <a:solidFill>
            <a:srgbClr val="222A35">
              <a:alpha val="63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46" name="Group 246"/>
          <p:cNvGrpSpPr/>
          <p:nvPr/>
        </p:nvGrpSpPr>
        <p:grpSpPr>
          <a:xfrm>
            <a:off x="4260593" y="6158464"/>
            <a:ext cx="7734812" cy="329672"/>
            <a:chOff x="0" y="0"/>
            <a:chExt cx="7734811" cy="329671"/>
          </a:xfrm>
        </p:grpSpPr>
        <p:pic>
          <p:nvPicPr>
            <p:cNvPr id="244" name="image3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5" name="Shape 245"/>
            <p:cNvSpPr/>
            <p:nvPr/>
          </p:nvSpPr>
          <p:spPr>
            <a:xfrm>
              <a:off x="2579543" y="26337"/>
              <a:ext cx="5155269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</p:grpSp>
      <p:grpSp>
        <p:nvGrpSpPr>
          <p:cNvPr id="250" name="Group 250"/>
          <p:cNvGrpSpPr/>
          <p:nvPr/>
        </p:nvGrpSpPr>
        <p:grpSpPr>
          <a:xfrm>
            <a:off x="-1" y="6768265"/>
            <a:ext cx="12192001" cy="89736"/>
            <a:chOff x="0" y="0"/>
            <a:chExt cx="12192000" cy="89735"/>
          </a:xfrm>
        </p:grpSpPr>
        <p:sp>
          <p:nvSpPr>
            <p:cNvPr id="247" name="Shape 247"/>
            <p:cNvSpPr/>
            <p:nvPr/>
          </p:nvSpPr>
          <p:spPr>
            <a:xfrm>
              <a:off x="-1" y="-1"/>
              <a:ext cx="4064001" cy="89737"/>
            </a:xfrm>
            <a:prstGeom prst="rect">
              <a:avLst/>
            </a:prstGeom>
            <a:solidFill>
              <a:srgbClr val="28659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8" name="Shape 248"/>
            <p:cNvSpPr/>
            <p:nvPr/>
          </p:nvSpPr>
          <p:spPr>
            <a:xfrm>
              <a:off x="8128000" y="-1"/>
              <a:ext cx="4064000" cy="89737"/>
            </a:xfrm>
            <a:prstGeom prst="rect">
              <a:avLst/>
            </a:prstGeom>
            <a:solidFill>
              <a:srgbClr val="36C4A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4064000" y="-1"/>
              <a:ext cx="4064000" cy="89737"/>
            </a:xfrm>
            <a:prstGeom prst="rect">
              <a:avLst/>
            </a:prstGeom>
            <a:solidFill>
              <a:srgbClr val="3EB9D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239"/>
            <a:ext cx="12192000" cy="6858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5" name="Group 255"/>
          <p:cNvGrpSpPr/>
          <p:nvPr/>
        </p:nvGrpSpPr>
        <p:grpSpPr>
          <a:xfrm>
            <a:off x="1646982" y="3547193"/>
            <a:ext cx="2637494" cy="1286968"/>
            <a:chOff x="0" y="0"/>
            <a:chExt cx="2637493" cy="1286966"/>
          </a:xfrm>
        </p:grpSpPr>
        <p:sp>
          <p:nvSpPr>
            <p:cNvPr id="253" name="Shape 253"/>
            <p:cNvSpPr/>
            <p:nvPr/>
          </p:nvSpPr>
          <p:spPr>
            <a:xfrm>
              <a:off x="0" y="585926"/>
              <a:ext cx="2637494" cy="701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1000"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t>Telefón</a:t>
              </a:r>
            </a:p>
            <a:p>
              <a:pPr algn="ctr">
                <a:defRPr sz="1100">
                  <a:latin typeface="Arial Black"/>
                  <a:ea typeface="Arial Black"/>
                  <a:cs typeface="Arial Black"/>
                  <a:sym typeface="Arial Black"/>
                </a:defRPr>
              </a:pPr>
            </a:p>
            <a:p>
              <a:pPr algn="ctr">
                <a:defRPr sz="1400"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t>0917 110 729</a:t>
              </a:r>
            </a:p>
          </p:txBody>
        </p:sp>
        <p:sp>
          <p:nvSpPr>
            <p:cNvPr id="254" name="Shape 254"/>
            <p:cNvSpPr/>
            <p:nvPr/>
          </p:nvSpPr>
          <p:spPr>
            <a:xfrm>
              <a:off x="1184578" y="0"/>
              <a:ext cx="269828" cy="46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230" y="0"/>
                  </a:moveTo>
                  <a:cubicBezTo>
                    <a:pt x="3370" y="0"/>
                    <a:pt x="3370" y="0"/>
                    <a:pt x="3370" y="0"/>
                  </a:cubicBezTo>
                  <a:cubicBezTo>
                    <a:pt x="1302" y="0"/>
                    <a:pt x="0" y="797"/>
                    <a:pt x="0" y="1947"/>
                  </a:cubicBezTo>
                  <a:cubicBezTo>
                    <a:pt x="0" y="19210"/>
                    <a:pt x="0" y="19210"/>
                    <a:pt x="0" y="19210"/>
                  </a:cubicBezTo>
                  <a:cubicBezTo>
                    <a:pt x="0" y="20361"/>
                    <a:pt x="1302" y="21600"/>
                    <a:pt x="3370" y="21600"/>
                  </a:cubicBezTo>
                  <a:cubicBezTo>
                    <a:pt x="18230" y="21600"/>
                    <a:pt x="18230" y="21600"/>
                    <a:pt x="18230" y="21600"/>
                  </a:cubicBezTo>
                  <a:cubicBezTo>
                    <a:pt x="20298" y="21600"/>
                    <a:pt x="21600" y="20361"/>
                    <a:pt x="21600" y="19210"/>
                  </a:cubicBezTo>
                  <a:cubicBezTo>
                    <a:pt x="21600" y="1947"/>
                    <a:pt x="21600" y="1947"/>
                    <a:pt x="21600" y="1947"/>
                  </a:cubicBezTo>
                  <a:cubicBezTo>
                    <a:pt x="21600" y="797"/>
                    <a:pt x="20298" y="0"/>
                    <a:pt x="18230" y="0"/>
                  </a:cubicBezTo>
                  <a:close/>
                  <a:moveTo>
                    <a:pt x="10800" y="20361"/>
                  </a:moveTo>
                  <a:cubicBezTo>
                    <a:pt x="9421" y="20361"/>
                    <a:pt x="8119" y="19962"/>
                    <a:pt x="8119" y="19608"/>
                  </a:cubicBezTo>
                  <a:cubicBezTo>
                    <a:pt x="8119" y="18811"/>
                    <a:pt x="9421" y="18413"/>
                    <a:pt x="10800" y="18413"/>
                  </a:cubicBezTo>
                  <a:cubicBezTo>
                    <a:pt x="12179" y="18413"/>
                    <a:pt x="13481" y="18811"/>
                    <a:pt x="13481" y="19608"/>
                  </a:cubicBezTo>
                  <a:cubicBezTo>
                    <a:pt x="13481" y="19962"/>
                    <a:pt x="12179" y="20361"/>
                    <a:pt x="10800" y="20361"/>
                  </a:cubicBezTo>
                  <a:close/>
                  <a:moveTo>
                    <a:pt x="18919" y="17262"/>
                  </a:moveTo>
                  <a:cubicBezTo>
                    <a:pt x="2681" y="17262"/>
                    <a:pt x="2681" y="17262"/>
                    <a:pt x="2681" y="17262"/>
                  </a:cubicBezTo>
                  <a:cubicBezTo>
                    <a:pt x="2681" y="2744"/>
                    <a:pt x="2681" y="2744"/>
                    <a:pt x="2681" y="2744"/>
                  </a:cubicBezTo>
                  <a:cubicBezTo>
                    <a:pt x="18919" y="2744"/>
                    <a:pt x="18919" y="2744"/>
                    <a:pt x="18919" y="2744"/>
                  </a:cubicBezTo>
                  <a:lnTo>
                    <a:pt x="18919" y="17262"/>
                  </a:lnTo>
                  <a:close/>
                </a:path>
              </a:pathLst>
            </a:custGeom>
            <a:solidFill>
              <a:srgbClr val="21233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4800"/>
              </a:pP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4777254" y="3709287"/>
            <a:ext cx="2637494" cy="1366175"/>
            <a:chOff x="0" y="0"/>
            <a:chExt cx="2637493" cy="1366173"/>
          </a:xfrm>
        </p:grpSpPr>
        <p:sp>
          <p:nvSpPr>
            <p:cNvPr id="256" name="Shape 256"/>
            <p:cNvSpPr/>
            <p:nvPr/>
          </p:nvSpPr>
          <p:spPr>
            <a:xfrm>
              <a:off x="1080204" y="0"/>
              <a:ext cx="475992" cy="304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600" fill="norm" stroke="1" extrusionOk="0">
                  <a:moveTo>
                    <a:pt x="488" y="2053"/>
                  </a:moveTo>
                  <a:cubicBezTo>
                    <a:pt x="1286" y="2662"/>
                    <a:pt x="9175" y="9507"/>
                    <a:pt x="9175" y="9507"/>
                  </a:cubicBezTo>
                  <a:cubicBezTo>
                    <a:pt x="9598" y="10116"/>
                    <a:pt x="10020" y="10116"/>
                    <a:pt x="10490" y="10116"/>
                  </a:cubicBezTo>
                  <a:cubicBezTo>
                    <a:pt x="10866" y="10116"/>
                    <a:pt x="11288" y="10116"/>
                    <a:pt x="11288" y="9507"/>
                  </a:cubicBezTo>
                  <a:cubicBezTo>
                    <a:pt x="11664" y="9507"/>
                    <a:pt x="19600" y="2662"/>
                    <a:pt x="20022" y="2053"/>
                  </a:cubicBezTo>
                  <a:cubicBezTo>
                    <a:pt x="20867" y="1369"/>
                    <a:pt x="21243" y="0"/>
                    <a:pt x="20445" y="0"/>
                  </a:cubicBezTo>
                  <a:cubicBezTo>
                    <a:pt x="488" y="0"/>
                    <a:pt x="488" y="0"/>
                    <a:pt x="488" y="0"/>
                  </a:cubicBezTo>
                  <a:cubicBezTo>
                    <a:pt x="-357" y="0"/>
                    <a:pt x="65" y="1369"/>
                    <a:pt x="488" y="2053"/>
                  </a:cubicBezTo>
                  <a:close/>
                  <a:moveTo>
                    <a:pt x="20445" y="6085"/>
                  </a:moveTo>
                  <a:cubicBezTo>
                    <a:pt x="20022" y="6085"/>
                    <a:pt x="11664" y="12853"/>
                    <a:pt x="11288" y="13538"/>
                  </a:cubicBezTo>
                  <a:cubicBezTo>
                    <a:pt x="11288" y="13538"/>
                    <a:pt x="10866" y="13538"/>
                    <a:pt x="10490" y="13538"/>
                  </a:cubicBezTo>
                  <a:cubicBezTo>
                    <a:pt x="10020" y="13538"/>
                    <a:pt x="9598" y="13538"/>
                    <a:pt x="9175" y="13538"/>
                  </a:cubicBezTo>
                  <a:cubicBezTo>
                    <a:pt x="8752" y="12853"/>
                    <a:pt x="911" y="6085"/>
                    <a:pt x="488" y="6085"/>
                  </a:cubicBezTo>
                  <a:cubicBezTo>
                    <a:pt x="65" y="5476"/>
                    <a:pt x="65" y="6085"/>
                    <a:pt x="65" y="6085"/>
                  </a:cubicBezTo>
                  <a:cubicBezTo>
                    <a:pt x="65" y="6693"/>
                    <a:pt x="65" y="20231"/>
                    <a:pt x="65" y="20231"/>
                  </a:cubicBezTo>
                  <a:cubicBezTo>
                    <a:pt x="65" y="20916"/>
                    <a:pt x="488" y="21600"/>
                    <a:pt x="1286" y="21600"/>
                  </a:cubicBezTo>
                  <a:cubicBezTo>
                    <a:pt x="19600" y="21600"/>
                    <a:pt x="19600" y="21600"/>
                    <a:pt x="19600" y="21600"/>
                  </a:cubicBezTo>
                  <a:cubicBezTo>
                    <a:pt x="20445" y="21600"/>
                    <a:pt x="20867" y="20916"/>
                    <a:pt x="20867" y="20231"/>
                  </a:cubicBezTo>
                  <a:cubicBezTo>
                    <a:pt x="20867" y="20231"/>
                    <a:pt x="20867" y="6693"/>
                    <a:pt x="20867" y="6085"/>
                  </a:cubicBezTo>
                  <a:cubicBezTo>
                    <a:pt x="20867" y="6085"/>
                    <a:pt x="20867" y="5476"/>
                    <a:pt x="20445" y="6085"/>
                  </a:cubicBezTo>
                  <a:close/>
                </a:path>
              </a:pathLst>
            </a:custGeom>
            <a:solidFill>
              <a:srgbClr val="21233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4800"/>
              </a:pPr>
            </a:p>
          </p:txBody>
        </p:sp>
        <p:sp>
          <p:nvSpPr>
            <p:cNvPr id="257" name="Shape 257"/>
            <p:cNvSpPr/>
            <p:nvPr/>
          </p:nvSpPr>
          <p:spPr>
            <a:xfrm>
              <a:off x="0" y="423833"/>
              <a:ext cx="2637494" cy="942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1000"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t>E-mail</a:t>
              </a:r>
            </a:p>
            <a:p>
              <a:pPr algn="ctr">
                <a:defRPr sz="1100">
                  <a:latin typeface="Arial Black"/>
                  <a:ea typeface="Arial Black"/>
                  <a:cs typeface="Arial Black"/>
                  <a:sym typeface="Arial Black"/>
                </a:defRPr>
              </a:pPr>
            </a:p>
            <a:p>
              <a:pPr algn="ctr">
                <a:defRPr sz="1400"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t>info@labourlaw.sk</a:t>
              </a:r>
            </a:p>
          </p:txBody>
        </p:sp>
      </p:grpSp>
      <p:grpSp>
        <p:nvGrpSpPr>
          <p:cNvPr id="261" name="Group 261"/>
          <p:cNvGrpSpPr/>
          <p:nvPr/>
        </p:nvGrpSpPr>
        <p:grpSpPr>
          <a:xfrm>
            <a:off x="7906939" y="3568503"/>
            <a:ext cx="2637494" cy="1506958"/>
            <a:chOff x="0" y="0"/>
            <a:chExt cx="2637493" cy="1506956"/>
          </a:xfrm>
        </p:grpSpPr>
        <p:sp>
          <p:nvSpPr>
            <p:cNvPr id="259" name="Shape 259"/>
            <p:cNvSpPr/>
            <p:nvPr/>
          </p:nvSpPr>
          <p:spPr>
            <a:xfrm>
              <a:off x="1097483" y="0"/>
              <a:ext cx="441601" cy="44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4790" y="0"/>
                    <a:pt x="0" y="4790"/>
                    <a:pt x="0" y="10800"/>
                  </a:cubicBezTo>
                  <a:cubicBezTo>
                    <a:pt x="0" y="16810"/>
                    <a:pt x="4790" y="21600"/>
                    <a:pt x="10800" y="21600"/>
                  </a:cubicBezTo>
                  <a:cubicBezTo>
                    <a:pt x="16810" y="21600"/>
                    <a:pt x="21600" y="16810"/>
                    <a:pt x="21600" y="10800"/>
                  </a:cubicBezTo>
                  <a:cubicBezTo>
                    <a:pt x="21600" y="4790"/>
                    <a:pt x="16810" y="0"/>
                    <a:pt x="10800" y="0"/>
                  </a:cubicBezTo>
                  <a:close/>
                  <a:moveTo>
                    <a:pt x="20018" y="10800"/>
                  </a:moveTo>
                  <a:cubicBezTo>
                    <a:pt x="20018" y="13195"/>
                    <a:pt x="19205" y="14822"/>
                    <a:pt x="18030" y="16403"/>
                  </a:cubicBezTo>
                  <a:cubicBezTo>
                    <a:pt x="17623" y="16403"/>
                    <a:pt x="17217" y="15590"/>
                    <a:pt x="17623" y="14822"/>
                  </a:cubicBezTo>
                  <a:cubicBezTo>
                    <a:pt x="18030" y="14008"/>
                    <a:pt x="18030" y="12427"/>
                    <a:pt x="18030" y="11613"/>
                  </a:cubicBezTo>
                  <a:cubicBezTo>
                    <a:pt x="18030" y="10800"/>
                    <a:pt x="17623" y="9218"/>
                    <a:pt x="16810" y="9218"/>
                  </a:cubicBezTo>
                  <a:cubicBezTo>
                    <a:pt x="15635" y="9218"/>
                    <a:pt x="15228" y="9218"/>
                    <a:pt x="14415" y="8043"/>
                  </a:cubicBezTo>
                  <a:cubicBezTo>
                    <a:pt x="13602" y="5603"/>
                    <a:pt x="16810" y="5197"/>
                    <a:pt x="15635" y="3976"/>
                  </a:cubicBezTo>
                  <a:cubicBezTo>
                    <a:pt x="15228" y="3615"/>
                    <a:pt x="13602" y="5197"/>
                    <a:pt x="13240" y="2802"/>
                  </a:cubicBezTo>
                  <a:lnTo>
                    <a:pt x="13602" y="2395"/>
                  </a:lnTo>
                  <a:cubicBezTo>
                    <a:pt x="17217" y="3615"/>
                    <a:pt x="20018" y="6778"/>
                    <a:pt x="20018" y="10800"/>
                  </a:cubicBezTo>
                  <a:close/>
                  <a:moveTo>
                    <a:pt x="9580" y="1988"/>
                  </a:moveTo>
                  <a:cubicBezTo>
                    <a:pt x="9218" y="2395"/>
                    <a:pt x="8767" y="2395"/>
                    <a:pt x="8405" y="2802"/>
                  </a:cubicBezTo>
                  <a:cubicBezTo>
                    <a:pt x="7592" y="3615"/>
                    <a:pt x="7185" y="3208"/>
                    <a:pt x="6778" y="3976"/>
                  </a:cubicBezTo>
                  <a:cubicBezTo>
                    <a:pt x="6371" y="4790"/>
                    <a:pt x="5197" y="5603"/>
                    <a:pt x="5197" y="6010"/>
                  </a:cubicBezTo>
                  <a:cubicBezTo>
                    <a:pt x="5197" y="6417"/>
                    <a:pt x="6010" y="7185"/>
                    <a:pt x="6010" y="7185"/>
                  </a:cubicBezTo>
                  <a:cubicBezTo>
                    <a:pt x="6371" y="6778"/>
                    <a:pt x="7185" y="6778"/>
                    <a:pt x="7998" y="7185"/>
                  </a:cubicBezTo>
                  <a:cubicBezTo>
                    <a:pt x="8405" y="7185"/>
                    <a:pt x="12427" y="7637"/>
                    <a:pt x="11207" y="10800"/>
                  </a:cubicBezTo>
                  <a:cubicBezTo>
                    <a:pt x="10800" y="12020"/>
                    <a:pt x="8767" y="11613"/>
                    <a:pt x="8405" y="13195"/>
                  </a:cubicBezTo>
                  <a:cubicBezTo>
                    <a:pt x="8405" y="13602"/>
                    <a:pt x="8405" y="14822"/>
                    <a:pt x="7998" y="15228"/>
                  </a:cubicBezTo>
                  <a:cubicBezTo>
                    <a:pt x="7998" y="15590"/>
                    <a:pt x="8405" y="17623"/>
                    <a:pt x="7998" y="17623"/>
                  </a:cubicBezTo>
                  <a:cubicBezTo>
                    <a:pt x="7592" y="17623"/>
                    <a:pt x="6010" y="15590"/>
                    <a:pt x="6010" y="15590"/>
                  </a:cubicBezTo>
                  <a:cubicBezTo>
                    <a:pt x="6010" y="15228"/>
                    <a:pt x="5603" y="14008"/>
                    <a:pt x="5603" y="12833"/>
                  </a:cubicBezTo>
                  <a:cubicBezTo>
                    <a:pt x="5603" y="12020"/>
                    <a:pt x="3976" y="12020"/>
                    <a:pt x="3976" y="10800"/>
                  </a:cubicBezTo>
                  <a:cubicBezTo>
                    <a:pt x="3976" y="9625"/>
                    <a:pt x="4790" y="8812"/>
                    <a:pt x="4790" y="8405"/>
                  </a:cubicBezTo>
                  <a:cubicBezTo>
                    <a:pt x="4383" y="7637"/>
                    <a:pt x="2802" y="7637"/>
                    <a:pt x="2395" y="7637"/>
                  </a:cubicBezTo>
                  <a:cubicBezTo>
                    <a:pt x="3615" y="4383"/>
                    <a:pt x="6371" y="2395"/>
                    <a:pt x="9580" y="1988"/>
                  </a:cubicBezTo>
                  <a:close/>
                  <a:moveTo>
                    <a:pt x="7998" y="19612"/>
                  </a:moveTo>
                  <a:cubicBezTo>
                    <a:pt x="8405" y="19205"/>
                    <a:pt x="8405" y="18798"/>
                    <a:pt x="9218" y="18798"/>
                  </a:cubicBezTo>
                  <a:cubicBezTo>
                    <a:pt x="9580" y="18798"/>
                    <a:pt x="9987" y="18798"/>
                    <a:pt x="10800" y="18392"/>
                  </a:cubicBezTo>
                  <a:cubicBezTo>
                    <a:pt x="11207" y="18392"/>
                    <a:pt x="12427" y="17985"/>
                    <a:pt x="13240" y="17623"/>
                  </a:cubicBezTo>
                  <a:cubicBezTo>
                    <a:pt x="14008" y="17623"/>
                    <a:pt x="15635" y="17985"/>
                    <a:pt x="15997" y="18392"/>
                  </a:cubicBezTo>
                  <a:cubicBezTo>
                    <a:pt x="14415" y="19612"/>
                    <a:pt x="12833" y="20018"/>
                    <a:pt x="10800" y="20018"/>
                  </a:cubicBezTo>
                  <a:cubicBezTo>
                    <a:pt x="9987" y="20018"/>
                    <a:pt x="8767" y="20018"/>
                    <a:pt x="7998" y="19612"/>
                  </a:cubicBezTo>
                  <a:close/>
                </a:path>
              </a:pathLst>
            </a:custGeom>
            <a:solidFill>
              <a:srgbClr val="21233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4800"/>
              </a:pPr>
            </a:p>
          </p:txBody>
        </p:sp>
        <p:sp>
          <p:nvSpPr>
            <p:cNvPr id="260" name="Shape 260"/>
            <p:cNvSpPr/>
            <p:nvPr/>
          </p:nvSpPr>
          <p:spPr>
            <a:xfrm>
              <a:off x="0" y="564616"/>
              <a:ext cx="2637494" cy="942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1000"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t>www</a:t>
              </a:r>
            </a:p>
            <a:p>
              <a:pPr algn="ctr">
                <a:defRPr sz="1100">
                  <a:latin typeface="Arial Black"/>
                  <a:ea typeface="Arial Black"/>
                  <a:cs typeface="Arial Black"/>
                  <a:sym typeface="Arial Black"/>
                </a:defRPr>
              </a:pPr>
            </a:p>
            <a:p>
              <a:pPr algn="ctr">
                <a:defRPr sz="1400"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t>www.labourlaw.sk</a:t>
              </a:r>
            </a:p>
          </p:txBody>
        </p:sp>
      </p:grpSp>
      <p:grpSp>
        <p:nvGrpSpPr>
          <p:cNvPr id="265" name="Group 265"/>
          <p:cNvGrpSpPr/>
          <p:nvPr/>
        </p:nvGrpSpPr>
        <p:grpSpPr>
          <a:xfrm>
            <a:off x="-1" y="6768265"/>
            <a:ext cx="12192001" cy="89736"/>
            <a:chOff x="0" y="0"/>
            <a:chExt cx="12192000" cy="89735"/>
          </a:xfrm>
        </p:grpSpPr>
        <p:sp>
          <p:nvSpPr>
            <p:cNvPr id="262" name="Shape 262"/>
            <p:cNvSpPr/>
            <p:nvPr/>
          </p:nvSpPr>
          <p:spPr>
            <a:xfrm>
              <a:off x="-1" y="-1"/>
              <a:ext cx="4064001" cy="89737"/>
            </a:xfrm>
            <a:prstGeom prst="rect">
              <a:avLst/>
            </a:prstGeom>
            <a:solidFill>
              <a:srgbClr val="28659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3" name="Shape 263"/>
            <p:cNvSpPr/>
            <p:nvPr/>
          </p:nvSpPr>
          <p:spPr>
            <a:xfrm>
              <a:off x="8128000" y="-1"/>
              <a:ext cx="4064000" cy="89737"/>
            </a:xfrm>
            <a:prstGeom prst="rect">
              <a:avLst/>
            </a:prstGeom>
            <a:solidFill>
              <a:srgbClr val="36C4A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4" name="Shape 264"/>
            <p:cNvSpPr/>
            <p:nvPr/>
          </p:nvSpPr>
          <p:spPr>
            <a:xfrm>
              <a:off x="4064000" y="-1"/>
              <a:ext cx="4064000" cy="89737"/>
            </a:xfrm>
            <a:prstGeom prst="rect">
              <a:avLst/>
            </a:prstGeom>
            <a:solidFill>
              <a:srgbClr val="3EB9D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66" name="Shape 266"/>
          <p:cNvSpPr/>
          <p:nvPr/>
        </p:nvSpPr>
        <p:spPr>
          <a:xfrm>
            <a:off x="1647568" y="2007410"/>
            <a:ext cx="8896865" cy="66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200">
                <a:solidFill>
                  <a:srgbClr val="21233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KONTAKT</a:t>
            </a:r>
          </a:p>
        </p:txBody>
      </p:sp>
      <p:grpSp>
        <p:nvGrpSpPr>
          <p:cNvPr id="270" name="Group 270"/>
          <p:cNvGrpSpPr/>
          <p:nvPr/>
        </p:nvGrpSpPr>
        <p:grpSpPr>
          <a:xfrm>
            <a:off x="4136571" y="2624570"/>
            <a:ext cx="3918859" cy="48784"/>
            <a:chOff x="0" y="0"/>
            <a:chExt cx="3918857" cy="48782"/>
          </a:xfrm>
        </p:grpSpPr>
        <p:sp>
          <p:nvSpPr>
            <p:cNvPr id="267" name="Shape 267"/>
            <p:cNvSpPr/>
            <p:nvPr/>
          </p:nvSpPr>
          <p:spPr>
            <a:xfrm>
              <a:off x="0" y="0"/>
              <a:ext cx="1188721" cy="48783"/>
            </a:xfrm>
            <a:prstGeom prst="rect">
              <a:avLst/>
            </a:prstGeom>
            <a:solidFill>
              <a:srgbClr val="28659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8" name="Shape 268"/>
            <p:cNvSpPr/>
            <p:nvPr/>
          </p:nvSpPr>
          <p:spPr>
            <a:xfrm>
              <a:off x="2730138" y="-1"/>
              <a:ext cx="1188720" cy="48783"/>
            </a:xfrm>
            <a:prstGeom prst="rect">
              <a:avLst/>
            </a:prstGeom>
            <a:solidFill>
              <a:srgbClr val="36C4A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9" name="Shape 269"/>
            <p:cNvSpPr/>
            <p:nvPr/>
          </p:nvSpPr>
          <p:spPr>
            <a:xfrm>
              <a:off x="1188719" y="-1"/>
              <a:ext cx="1541420" cy="48783"/>
            </a:xfrm>
            <a:prstGeom prst="rect">
              <a:avLst/>
            </a:prstGeom>
            <a:solidFill>
              <a:srgbClr val="3EB9D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73" name="Group 273"/>
          <p:cNvGrpSpPr/>
          <p:nvPr/>
        </p:nvGrpSpPr>
        <p:grpSpPr>
          <a:xfrm>
            <a:off x="2228593" y="6181245"/>
            <a:ext cx="7734813" cy="329671"/>
            <a:chOff x="0" y="0"/>
            <a:chExt cx="7734811" cy="329669"/>
          </a:xfrm>
        </p:grpSpPr>
        <p:sp>
          <p:nvSpPr>
            <p:cNvPr id="271" name="Shape 271"/>
            <p:cNvSpPr/>
            <p:nvPr/>
          </p:nvSpPr>
          <p:spPr>
            <a:xfrm>
              <a:off x="2579543" y="26335"/>
              <a:ext cx="5155269" cy="226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000">
                  <a:solidFill>
                    <a:srgbClr val="222A35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www.laborlaw.sk	info@laborlaw.sk	+421 917 11 07 29 </a:t>
              </a:r>
            </a:p>
          </p:txBody>
        </p:sp>
        <p:pic>
          <p:nvPicPr>
            <p:cNvPr id="272" name="image2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67720" cy="3296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